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6" r:id="rId1"/>
  </p:sldMasterIdLst>
  <p:notesMasterIdLst>
    <p:notesMasterId r:id="rId28"/>
  </p:notesMasterIdLst>
  <p:sldIdLst>
    <p:sldId id="256" r:id="rId2"/>
    <p:sldId id="257" r:id="rId3"/>
    <p:sldId id="286" r:id="rId4"/>
    <p:sldId id="258" r:id="rId5"/>
    <p:sldId id="259" r:id="rId6"/>
    <p:sldId id="260" r:id="rId7"/>
    <p:sldId id="262" r:id="rId8"/>
    <p:sldId id="264" r:id="rId9"/>
    <p:sldId id="263" r:id="rId10"/>
    <p:sldId id="265" r:id="rId11"/>
    <p:sldId id="266" r:id="rId12"/>
    <p:sldId id="267" r:id="rId13"/>
    <p:sldId id="268" r:id="rId14"/>
    <p:sldId id="269" r:id="rId15"/>
    <p:sldId id="272" r:id="rId16"/>
    <p:sldId id="273" r:id="rId17"/>
    <p:sldId id="274" r:id="rId18"/>
    <p:sldId id="275" r:id="rId19"/>
    <p:sldId id="276" r:id="rId20"/>
    <p:sldId id="278" r:id="rId21"/>
    <p:sldId id="279" r:id="rId22"/>
    <p:sldId id="280" r:id="rId23"/>
    <p:sldId id="281" r:id="rId24"/>
    <p:sldId id="282" r:id="rId25"/>
    <p:sldId id="283" r:id="rId26"/>
    <p:sldId id="28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dhant Joshi" initials="SJ"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94624"/>
  </p:normalViewPr>
  <p:slideViewPr>
    <p:cSldViewPr snapToGrid="0">
      <p:cViewPr varScale="1">
        <p:scale>
          <a:sx n="106" d="100"/>
          <a:sy n="106" d="100"/>
        </p:scale>
        <p:origin x="7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37"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EE7F82-32D9-4B65-B2F5-06B217EC5268}" type="datetimeFigureOut">
              <a:rPr lang="en-IN" smtClean="0"/>
              <a:t>28/03/18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927C5-2892-46F3-BE94-4D2CC4D1761C}" type="slidenum">
              <a:rPr lang="en-IN" smtClean="0"/>
              <a:t>‹#›</a:t>
            </a:fld>
            <a:endParaRPr lang="en-IN"/>
          </a:p>
        </p:txBody>
      </p:sp>
    </p:spTree>
    <p:extLst>
      <p:ext uri="{BB962C8B-B14F-4D97-AF65-F5344CB8AC3E}">
        <p14:creationId xmlns:p14="http://schemas.microsoft.com/office/powerpoint/2010/main" val="2941372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www.pewresearch.org/fact-tank/2016/03/31/10-demographic-trends-that-are-shaping-the-u-s-and-the-world/"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intelligencenode.com/blog/5-best-penetration-pricing-examples/" TargetMode="External"/><Relationship Id="rId4" Type="http://schemas.openxmlformats.org/officeDocument/2006/relationships/hyperlink" Target="http://www.investopedia.com/articles/personal-finance/011815/how-walmart-model-wins-everyday-low-prices.asp"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earchitchannel.techtarget.com/news/2240227367/Sage-Cisco-partners-benefit-from-vendor-distributor-partnership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E9927C5-2892-46F3-BE94-4D2CC4D1761C}" type="slidenum">
              <a:rPr lang="en-IN" smtClean="0"/>
              <a:t>6</a:t>
            </a:fld>
            <a:endParaRPr lang="en-IN"/>
          </a:p>
        </p:txBody>
      </p:sp>
    </p:spTree>
    <p:extLst>
      <p:ext uri="{BB962C8B-B14F-4D97-AF65-F5344CB8AC3E}">
        <p14:creationId xmlns:p14="http://schemas.microsoft.com/office/powerpoint/2010/main" val="230489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Patanjali products Demographic case study - http://library.pes.edu/opac/Casestudy.pdf</a:t>
            </a:r>
          </a:p>
          <a:p>
            <a:r>
              <a:rPr lang="en-IN" dirty="0"/>
              <a:t>Apple Inc. product demographic study - https://research-methodology.net/apple-segmentation-targeting-and-positioning/#_ftn1</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 Demographic Trends that are shaping the world - </a:t>
            </a:r>
            <a:r>
              <a:rPr lang="en-IN" sz="1200" u="sng" kern="1200" dirty="0">
                <a:solidFill>
                  <a:schemeClr val="tx1"/>
                </a:solidFill>
                <a:effectLst/>
                <a:latin typeface="+mn-lt"/>
                <a:ea typeface="+mn-ea"/>
                <a:cs typeface="+mn-cs"/>
                <a:hlinkClick r:id="rId3"/>
              </a:rPr>
              <a:t>http://www.pewresearch.org/fact-tank/2016/03/31/10-demographic-trends-that-are-shaping-the-u-s-and-the-world/</a:t>
            </a:r>
            <a:endParaRPr lang="en-IN" sz="1200" kern="1200" dirty="0">
              <a:solidFill>
                <a:schemeClr val="tx1"/>
              </a:solidFill>
              <a:effectLst/>
              <a:latin typeface="+mn-lt"/>
              <a:ea typeface="+mn-ea"/>
              <a:cs typeface="+mn-cs"/>
            </a:endParaRPr>
          </a:p>
          <a:p>
            <a:endParaRPr lang="en-IN" dirty="0"/>
          </a:p>
          <a:p>
            <a:endParaRPr lang="en-IN" dirty="0"/>
          </a:p>
        </p:txBody>
      </p:sp>
      <p:sp>
        <p:nvSpPr>
          <p:cNvPr id="4" name="Slide Number Placeholder 3"/>
          <p:cNvSpPr>
            <a:spLocks noGrp="1"/>
          </p:cNvSpPr>
          <p:nvPr>
            <p:ph type="sldNum" sz="quarter" idx="10"/>
          </p:nvPr>
        </p:nvSpPr>
        <p:spPr/>
        <p:txBody>
          <a:bodyPr/>
          <a:lstStyle/>
          <a:p>
            <a:fld id="{AE9927C5-2892-46F3-BE94-4D2CC4D1761C}" type="slidenum">
              <a:rPr lang="en-IN" smtClean="0"/>
              <a:t>7</a:t>
            </a:fld>
            <a:endParaRPr lang="en-IN"/>
          </a:p>
        </p:txBody>
      </p:sp>
    </p:spTree>
    <p:extLst>
      <p:ext uri="{BB962C8B-B14F-4D97-AF65-F5344CB8AC3E}">
        <p14:creationId xmlns:p14="http://schemas.microsoft.com/office/powerpoint/2010/main" val="297824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E9927C5-2892-46F3-BE94-4D2CC4D1761C}" type="slidenum">
              <a:rPr lang="en-IN" smtClean="0"/>
              <a:t>9</a:t>
            </a:fld>
            <a:endParaRPr lang="en-IN"/>
          </a:p>
        </p:txBody>
      </p:sp>
    </p:spTree>
    <p:extLst>
      <p:ext uri="{BB962C8B-B14F-4D97-AF65-F5344CB8AC3E}">
        <p14:creationId xmlns:p14="http://schemas.microsoft.com/office/powerpoint/2010/main" val="3852876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Penetration Pricing Examples - </a:t>
            </a:r>
            <a:r>
              <a:rPr lang="en-IN" sz="1200" u="sng" kern="1200" dirty="0">
                <a:solidFill>
                  <a:schemeClr val="tx1"/>
                </a:solidFill>
                <a:effectLst/>
                <a:latin typeface="+mn-lt"/>
                <a:ea typeface="+mn-ea"/>
                <a:cs typeface="+mn-cs"/>
                <a:hlinkClick r:id="rId3"/>
              </a:rPr>
              <a:t>http://www.intelligencenode.com/blog/5-best-penetration-pricing-examples/</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Walmart Pricing Strat- </a:t>
            </a:r>
            <a:r>
              <a:rPr lang="en-IN" sz="1200" u="sng" kern="1200" dirty="0">
                <a:solidFill>
                  <a:schemeClr val="tx1"/>
                </a:solidFill>
                <a:effectLst/>
                <a:latin typeface="+mn-lt"/>
                <a:ea typeface="+mn-ea"/>
                <a:cs typeface="+mn-cs"/>
                <a:hlinkClick r:id="rId4"/>
              </a:rPr>
              <a:t>http://www.investopedia.com/articles/personal-finance/011815/how-walmart-model-wins-everyday-low-prices.asp</a:t>
            </a:r>
            <a:r>
              <a:rPr lang="en-IN" sz="1200" kern="1200" dirty="0">
                <a:solidFill>
                  <a:schemeClr val="tx1"/>
                </a:solidFill>
                <a:effectLst/>
                <a:latin typeface="+mn-lt"/>
                <a:ea typeface="+mn-ea"/>
                <a:cs typeface="+mn-cs"/>
              </a:rPr>
              <a:t> </a:t>
            </a:r>
          </a:p>
          <a:p>
            <a:endParaRPr lang="en-IN" dirty="0"/>
          </a:p>
        </p:txBody>
      </p:sp>
      <p:sp>
        <p:nvSpPr>
          <p:cNvPr id="4" name="Slide Number Placeholder 3"/>
          <p:cNvSpPr>
            <a:spLocks noGrp="1"/>
          </p:cNvSpPr>
          <p:nvPr>
            <p:ph type="sldNum" sz="quarter" idx="10"/>
          </p:nvPr>
        </p:nvSpPr>
        <p:spPr/>
        <p:txBody>
          <a:bodyPr/>
          <a:lstStyle/>
          <a:p>
            <a:fld id="{AE9927C5-2892-46F3-BE94-4D2CC4D1761C}" type="slidenum">
              <a:rPr lang="en-IN" smtClean="0"/>
              <a:t>10</a:t>
            </a:fld>
            <a:endParaRPr lang="en-IN"/>
          </a:p>
        </p:txBody>
      </p:sp>
    </p:spTree>
    <p:extLst>
      <p:ext uri="{BB962C8B-B14F-4D97-AF65-F5344CB8AC3E}">
        <p14:creationId xmlns:p14="http://schemas.microsoft.com/office/powerpoint/2010/main" val="1784074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E9927C5-2892-46F3-BE94-4D2CC4D1761C}" type="slidenum">
              <a:rPr lang="en-IN" smtClean="0"/>
              <a:t>11</a:t>
            </a:fld>
            <a:endParaRPr lang="en-IN"/>
          </a:p>
        </p:txBody>
      </p:sp>
    </p:spTree>
    <p:extLst>
      <p:ext uri="{BB962C8B-B14F-4D97-AF65-F5344CB8AC3E}">
        <p14:creationId xmlns:p14="http://schemas.microsoft.com/office/powerpoint/2010/main" val="4131845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Cisco distribution Channel benefits - </a:t>
            </a:r>
            <a:r>
              <a:rPr lang="en-IN" sz="1200" u="sng" kern="1200" dirty="0">
                <a:solidFill>
                  <a:schemeClr val="tx1"/>
                </a:solidFill>
                <a:effectLst/>
                <a:latin typeface="+mn-lt"/>
                <a:ea typeface="+mn-ea"/>
                <a:cs typeface="+mn-cs"/>
                <a:hlinkClick r:id="rId3"/>
              </a:rPr>
              <a:t>http://searchitchannel.techtarget.com/news/2240227367/Sage-Cisco-partners-benefit-from-vendor-distributor-partnerships</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AE9927C5-2892-46F3-BE94-4D2CC4D1761C}" type="slidenum">
              <a:rPr lang="en-IN" smtClean="0"/>
              <a:t>12</a:t>
            </a:fld>
            <a:endParaRPr lang="en-IN"/>
          </a:p>
        </p:txBody>
      </p:sp>
    </p:spTree>
    <p:extLst>
      <p:ext uri="{BB962C8B-B14F-4D97-AF65-F5344CB8AC3E}">
        <p14:creationId xmlns:p14="http://schemas.microsoft.com/office/powerpoint/2010/main" val="160712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E9927C5-2892-46F3-BE94-4D2CC4D1761C}" type="slidenum">
              <a:rPr lang="en-IN" smtClean="0"/>
              <a:t>22</a:t>
            </a:fld>
            <a:endParaRPr lang="en-IN"/>
          </a:p>
        </p:txBody>
      </p:sp>
    </p:spTree>
    <p:extLst>
      <p:ext uri="{BB962C8B-B14F-4D97-AF65-F5344CB8AC3E}">
        <p14:creationId xmlns:p14="http://schemas.microsoft.com/office/powerpoint/2010/main" val="428962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E9927C5-2892-46F3-BE94-4D2CC4D1761C}" type="slidenum">
              <a:rPr lang="en-IN" smtClean="0"/>
              <a:t>23</a:t>
            </a:fld>
            <a:endParaRPr lang="en-IN"/>
          </a:p>
        </p:txBody>
      </p:sp>
    </p:spTree>
    <p:extLst>
      <p:ext uri="{BB962C8B-B14F-4D97-AF65-F5344CB8AC3E}">
        <p14:creationId xmlns:p14="http://schemas.microsoft.com/office/powerpoint/2010/main" val="1447620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19518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2039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705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9682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7982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5586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6210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8033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53253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326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21463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999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0399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182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739668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9635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990087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3/28/18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5828450"/>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aste.ee/p/YVP6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15E60B-45A9-41B0-BC83-DE88EE284357}"/>
              </a:ext>
            </a:extLst>
          </p:cNvPr>
          <p:cNvSpPr>
            <a:spLocks noGrp="1"/>
          </p:cNvSpPr>
          <p:nvPr>
            <p:ph type="ctrTitle"/>
          </p:nvPr>
        </p:nvSpPr>
        <p:spPr>
          <a:xfrm>
            <a:off x="441463" y="693737"/>
            <a:ext cx="10572000" cy="2971051"/>
          </a:xfrm>
        </p:spPr>
        <p:txBody>
          <a:bodyPr/>
          <a:lstStyle/>
          <a:p>
            <a:r>
              <a:rPr lang="en-IN" sz="8000" dirty="0">
                <a:ln w="9525">
                  <a:noFill/>
                </a:ln>
                <a:solidFill>
                  <a:schemeClr val="tx1"/>
                </a:solidFill>
                <a:effectLst>
                  <a:outerShdw blurRad="50800" dist="38100" dir="8100000" algn="tr" rotWithShape="0">
                    <a:prstClr val="black">
                      <a:alpha val="40000"/>
                    </a:prstClr>
                  </a:outerShdw>
                </a:effectLst>
              </a:rPr>
              <a:t>Marketing</a:t>
            </a:r>
          </a:p>
        </p:txBody>
      </p:sp>
      <p:sp>
        <p:nvSpPr>
          <p:cNvPr id="3" name="Subtitle 2">
            <a:extLst>
              <a:ext uri="{FF2B5EF4-FFF2-40B4-BE49-F238E27FC236}">
                <a16:creationId xmlns:a16="http://schemas.microsoft.com/office/drawing/2014/main" xmlns="" id="{5E4C7F42-1170-47E8-A520-EB7F49410EBA}"/>
              </a:ext>
            </a:extLst>
          </p:cNvPr>
          <p:cNvSpPr>
            <a:spLocks noGrp="1"/>
          </p:cNvSpPr>
          <p:nvPr>
            <p:ph type="subTitle" idx="1"/>
          </p:nvPr>
        </p:nvSpPr>
        <p:spPr>
          <a:xfrm>
            <a:off x="898492" y="5674138"/>
            <a:ext cx="10572000" cy="434974"/>
          </a:xfrm>
        </p:spPr>
        <p:txBody>
          <a:bodyPr/>
          <a:lstStyle/>
          <a:p>
            <a:endParaRPr lang="en-IN" dirty="0"/>
          </a:p>
        </p:txBody>
      </p:sp>
    </p:spTree>
    <p:extLst>
      <p:ext uri="{BB962C8B-B14F-4D97-AF65-F5344CB8AC3E}">
        <p14:creationId xmlns:p14="http://schemas.microsoft.com/office/powerpoint/2010/main" val="24546698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A908D3-C3B2-420D-95DC-7F7552955F2C}"/>
              </a:ext>
            </a:extLst>
          </p:cNvPr>
          <p:cNvSpPr>
            <a:spLocks noGrp="1"/>
          </p:cNvSpPr>
          <p:nvPr>
            <p:ph type="title"/>
          </p:nvPr>
        </p:nvSpPr>
        <p:spPr/>
        <p:txBody>
          <a:bodyPr/>
          <a:lstStyle/>
          <a:p>
            <a:r>
              <a:rPr lang="en-IN" dirty="0"/>
              <a:t>Penetration Pricing</a:t>
            </a:r>
          </a:p>
        </p:txBody>
      </p:sp>
      <p:sp>
        <p:nvSpPr>
          <p:cNvPr id="7" name="Content Placeholder 6">
            <a:extLst>
              <a:ext uri="{FF2B5EF4-FFF2-40B4-BE49-F238E27FC236}">
                <a16:creationId xmlns:a16="http://schemas.microsoft.com/office/drawing/2014/main" xmlns="" id="{40757693-1B37-4673-B93A-9FBF641412D6}"/>
              </a:ext>
            </a:extLst>
          </p:cNvPr>
          <p:cNvSpPr>
            <a:spLocks noGrp="1"/>
          </p:cNvSpPr>
          <p:nvPr>
            <p:ph idx="1"/>
          </p:nvPr>
        </p:nvSpPr>
        <p:spPr>
          <a:xfrm>
            <a:off x="678872" y="2549236"/>
            <a:ext cx="10834255" cy="4308764"/>
          </a:xfrm>
        </p:spPr>
        <p:txBody>
          <a:bodyPr>
            <a:normAutofit/>
          </a:bodyPr>
          <a:lstStyle/>
          <a:p>
            <a:r>
              <a:rPr lang="en-IN" sz="2000" dirty="0">
                <a:latin typeface="Trebuchet MS" panose="020B0603020202020204" pitchFamily="34" charset="0"/>
              </a:rPr>
              <a:t>Penetration pricing is the practice of offering a low price for a new product or service during its initial offering in order to lure customers away from competitors.</a:t>
            </a:r>
          </a:p>
          <a:p>
            <a:r>
              <a:rPr lang="en-IN" sz="2000" dirty="0" smtClean="0">
                <a:latin typeface="Trebuchet MS" panose="020B0603020202020204" pitchFamily="34" charset="0"/>
              </a:rPr>
              <a:t>This </a:t>
            </a:r>
            <a:r>
              <a:rPr lang="en-IN" sz="2000" dirty="0">
                <a:latin typeface="Trebuchet MS" panose="020B0603020202020204" pitchFamily="34" charset="0"/>
              </a:rPr>
              <a:t>marketing strategy relies on the idea that low prices can help make a customer aware of and more willing to buy a new product.</a:t>
            </a:r>
          </a:p>
          <a:p>
            <a:r>
              <a:rPr lang="en-IN" sz="2000" dirty="0" smtClean="0">
                <a:latin typeface="Trebuchet MS" panose="020B0603020202020204" pitchFamily="34" charset="0"/>
              </a:rPr>
              <a:t>It </a:t>
            </a:r>
            <a:r>
              <a:rPr lang="en-IN" sz="2000" dirty="0">
                <a:latin typeface="Trebuchet MS" panose="020B0603020202020204" pitchFamily="34" charset="0"/>
              </a:rPr>
              <a:t>can often increase both market share and sales volume. The high sales volume can also lead to lower production costs and higher inventory turnover.</a:t>
            </a:r>
          </a:p>
          <a:p>
            <a:r>
              <a:rPr lang="en-IN" sz="2000" dirty="0" smtClean="0">
                <a:latin typeface="Trebuchet MS" panose="020B0603020202020204" pitchFamily="34" charset="0"/>
              </a:rPr>
              <a:t>The </a:t>
            </a:r>
            <a:r>
              <a:rPr lang="en-IN" sz="2000" dirty="0">
                <a:latin typeface="Trebuchet MS" panose="020B0603020202020204" pitchFamily="34" charset="0"/>
              </a:rPr>
              <a:t>increase in sales volume may not necessarily lead to a profit if prices are kept too low. As well, if the price is only an introductory campaign, customers may switch out of curiosity but then leave the brand once prices begin to rise to levels more in line with rivals.</a:t>
            </a:r>
            <a:r>
              <a:rPr lang="en-IN" sz="2000" dirty="0"/>
              <a:t/>
            </a:r>
            <a:br>
              <a:rPr lang="en-IN" sz="2000" dirty="0"/>
            </a:br>
            <a:r>
              <a:rPr lang="en-IN" dirty="0"/>
              <a:t/>
            </a:r>
            <a:br>
              <a:rPr lang="en-IN" dirty="0"/>
            </a:br>
            <a:endParaRPr lang="en-IN" dirty="0"/>
          </a:p>
        </p:txBody>
      </p:sp>
      <p:pic>
        <p:nvPicPr>
          <p:cNvPr id="9" name="Picture 8">
            <a:extLst>
              <a:ext uri="{FF2B5EF4-FFF2-40B4-BE49-F238E27FC236}">
                <a16:creationId xmlns:a16="http://schemas.microsoft.com/office/drawing/2014/main" xmlns="" id="{B982508C-DA06-4576-8322-64B9EAA7C8DA}"/>
              </a:ext>
            </a:extLst>
          </p:cNvPr>
          <p:cNvPicPr>
            <a:picLocks noChangeAspect="1"/>
          </p:cNvPicPr>
          <p:nvPr/>
        </p:nvPicPr>
        <p:blipFill>
          <a:blip r:embed="rId3"/>
          <a:stretch>
            <a:fillRect/>
          </a:stretch>
        </p:blipFill>
        <p:spPr>
          <a:xfrm>
            <a:off x="8215380" y="982132"/>
            <a:ext cx="3117274" cy="1317522"/>
          </a:xfrm>
          <a:prstGeom prst="rect">
            <a:avLst/>
          </a:prstGeom>
        </p:spPr>
      </p:pic>
    </p:spTree>
    <p:extLst>
      <p:ext uri="{BB962C8B-B14F-4D97-AF65-F5344CB8AC3E}">
        <p14:creationId xmlns:p14="http://schemas.microsoft.com/office/powerpoint/2010/main" val="615389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5FBA6-2447-474A-BA04-028279D8DDE1}"/>
              </a:ext>
            </a:extLst>
          </p:cNvPr>
          <p:cNvSpPr>
            <a:spLocks noGrp="1"/>
          </p:cNvSpPr>
          <p:nvPr>
            <p:ph type="title"/>
          </p:nvPr>
        </p:nvSpPr>
        <p:spPr/>
        <p:txBody>
          <a:bodyPr/>
          <a:lstStyle/>
          <a:p>
            <a:r>
              <a:rPr lang="en-IN" dirty="0"/>
              <a:t>Price Skimming</a:t>
            </a:r>
          </a:p>
        </p:txBody>
      </p:sp>
      <p:sp>
        <p:nvSpPr>
          <p:cNvPr id="3" name="Content Placeholder 2">
            <a:extLst>
              <a:ext uri="{FF2B5EF4-FFF2-40B4-BE49-F238E27FC236}">
                <a16:creationId xmlns:a16="http://schemas.microsoft.com/office/drawing/2014/main" xmlns="" id="{4F8C0A30-65F0-4DDC-9529-98EF20EA0E0C}"/>
              </a:ext>
            </a:extLst>
          </p:cNvPr>
          <p:cNvSpPr>
            <a:spLocks noGrp="1"/>
          </p:cNvSpPr>
          <p:nvPr>
            <p:ph idx="1"/>
          </p:nvPr>
        </p:nvSpPr>
        <p:spPr>
          <a:xfrm>
            <a:off x="595745" y="2563091"/>
            <a:ext cx="10777542" cy="4294909"/>
          </a:xfrm>
        </p:spPr>
        <p:txBody>
          <a:bodyPr>
            <a:normAutofit/>
          </a:bodyPr>
          <a:lstStyle/>
          <a:p>
            <a:pPr>
              <a:lnSpc>
                <a:spcPct val="90000"/>
              </a:lnSpc>
            </a:pPr>
            <a:r>
              <a:rPr lang="en-IN" sz="2000" dirty="0">
                <a:latin typeface="Trebuchet MS" panose="020B0603020202020204" pitchFamily="34" charset="0"/>
              </a:rPr>
              <a:t>Price skimming is a pricing strategy whereby businesses set high prices for their product or service during the introductory phase.</a:t>
            </a:r>
          </a:p>
          <a:p>
            <a:pPr>
              <a:lnSpc>
                <a:spcPct val="90000"/>
              </a:lnSpc>
            </a:pPr>
            <a:r>
              <a:rPr lang="en-IN" sz="2000" dirty="0" smtClean="0">
                <a:latin typeface="Trebuchet MS" panose="020B0603020202020204" pitchFamily="34" charset="0"/>
              </a:rPr>
              <a:t>Price </a:t>
            </a:r>
            <a:r>
              <a:rPr lang="en-IN" sz="2000" dirty="0">
                <a:latin typeface="Trebuchet MS" panose="020B0603020202020204" pitchFamily="34" charset="0"/>
              </a:rPr>
              <a:t>Skimming aims at reaching a segment of the market which is relatively price insensitive. The firm sells its product at a high price in the segment of the market which is willing to pay a premium price for the value received.</a:t>
            </a:r>
          </a:p>
          <a:p>
            <a:pPr>
              <a:lnSpc>
                <a:spcPct val="90000"/>
              </a:lnSpc>
            </a:pPr>
            <a:r>
              <a:rPr lang="en-IN" sz="2000" dirty="0" smtClean="0">
                <a:latin typeface="Trebuchet MS" panose="020B0603020202020204" pitchFamily="34" charset="0"/>
              </a:rPr>
              <a:t>Skimming</a:t>
            </a:r>
            <a:r>
              <a:rPr lang="en-IN" sz="2000" dirty="0">
                <a:latin typeface="Trebuchet MS" panose="020B0603020202020204" pitchFamily="34" charset="0"/>
              </a:rPr>
              <a:t> enables the marketer to recoup the investment quickly. It allows him to meet development expenses in a short span.</a:t>
            </a:r>
          </a:p>
          <a:p>
            <a:pPr>
              <a:lnSpc>
                <a:spcPct val="90000"/>
              </a:lnSpc>
            </a:pPr>
            <a:r>
              <a:rPr lang="en-IN" sz="2000" dirty="0" smtClean="0">
                <a:latin typeface="Trebuchet MS" panose="020B0603020202020204" pitchFamily="34" charset="0"/>
              </a:rPr>
              <a:t>This </a:t>
            </a:r>
            <a:r>
              <a:rPr lang="en-IN" sz="2000" dirty="0">
                <a:latin typeface="Trebuchet MS" panose="020B0603020202020204" pitchFamily="34" charset="0"/>
              </a:rPr>
              <a:t>strategy establishes a strong presence of the brand, assures quality of the product, attracts status conscious customers. </a:t>
            </a:r>
          </a:p>
        </p:txBody>
      </p:sp>
      <p:pic>
        <p:nvPicPr>
          <p:cNvPr id="7" name="Picture 6">
            <a:extLst>
              <a:ext uri="{FF2B5EF4-FFF2-40B4-BE49-F238E27FC236}">
                <a16:creationId xmlns:a16="http://schemas.microsoft.com/office/drawing/2014/main" xmlns="" id="{6AD2A298-AE3A-46EC-97B4-197D62C6C3F3}"/>
              </a:ext>
            </a:extLst>
          </p:cNvPr>
          <p:cNvPicPr>
            <a:picLocks noChangeAspect="1"/>
          </p:cNvPicPr>
          <p:nvPr/>
        </p:nvPicPr>
        <p:blipFill>
          <a:blip r:embed="rId3"/>
          <a:stretch>
            <a:fillRect/>
          </a:stretch>
        </p:blipFill>
        <p:spPr>
          <a:xfrm>
            <a:off x="9425755" y="659647"/>
            <a:ext cx="1470843" cy="1903444"/>
          </a:xfrm>
          <a:prstGeom prst="rect">
            <a:avLst/>
          </a:prstGeom>
        </p:spPr>
      </p:pic>
    </p:spTree>
    <p:extLst>
      <p:ext uri="{BB962C8B-B14F-4D97-AF65-F5344CB8AC3E}">
        <p14:creationId xmlns:p14="http://schemas.microsoft.com/office/powerpoint/2010/main" val="320347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9F28CB-34B0-425B-85F6-97C0BF084024}"/>
              </a:ext>
            </a:extLst>
          </p:cNvPr>
          <p:cNvSpPr>
            <a:spLocks noGrp="1"/>
          </p:cNvSpPr>
          <p:nvPr>
            <p:ph type="title"/>
          </p:nvPr>
        </p:nvSpPr>
        <p:spPr/>
        <p:txBody>
          <a:bodyPr/>
          <a:lstStyle/>
          <a:p>
            <a:r>
              <a:rPr lang="en-IN" dirty="0"/>
              <a:t>Distribution Channel</a:t>
            </a:r>
          </a:p>
        </p:txBody>
      </p:sp>
      <p:sp>
        <p:nvSpPr>
          <p:cNvPr id="3" name="Content Placeholder 2">
            <a:extLst>
              <a:ext uri="{FF2B5EF4-FFF2-40B4-BE49-F238E27FC236}">
                <a16:creationId xmlns:a16="http://schemas.microsoft.com/office/drawing/2014/main" xmlns="" id="{400FC7DA-DB61-4840-9542-5D9B74393458}"/>
              </a:ext>
            </a:extLst>
          </p:cNvPr>
          <p:cNvSpPr>
            <a:spLocks noGrp="1"/>
          </p:cNvSpPr>
          <p:nvPr>
            <p:ph idx="1"/>
          </p:nvPr>
        </p:nvSpPr>
        <p:spPr>
          <a:xfrm>
            <a:off x="734292" y="2438400"/>
            <a:ext cx="10861964" cy="3851564"/>
          </a:xfrm>
        </p:spPr>
        <p:txBody>
          <a:bodyPr>
            <a:normAutofit/>
          </a:bodyPr>
          <a:lstStyle/>
          <a:p>
            <a:r>
              <a:rPr lang="en-IN" sz="2000" dirty="0">
                <a:latin typeface="Trebuchet MS" panose="020B0603020202020204" pitchFamily="34" charset="0"/>
              </a:rPr>
              <a:t>A distribution channel is a chain of businesses or intermediaries through which a good or service passes until it reaches the end consumer. It can include wholesalers, retailers, distributors and even the internet itself.</a:t>
            </a:r>
          </a:p>
          <a:p>
            <a:pPr marL="0" indent="0">
              <a:buNone/>
            </a:pPr>
            <a:endParaRPr lang="en-IN" sz="2000" dirty="0">
              <a:latin typeface="Trebuchet MS" panose="020B0603020202020204" pitchFamily="34" charset="0"/>
            </a:endParaRPr>
          </a:p>
          <a:p>
            <a:r>
              <a:rPr lang="en-IN" sz="2000" dirty="0">
                <a:latin typeface="Trebuchet MS" panose="020B0603020202020204" pitchFamily="34" charset="0"/>
              </a:rPr>
              <a:t>To choose the best distribution channel for a product, a variety of factors like the nature of the product, the market, the business, legal issues and others are to be considered. </a:t>
            </a:r>
          </a:p>
          <a:p>
            <a:pPr marL="0" indent="0">
              <a:buNone/>
            </a:pPr>
            <a:endParaRPr lang="en-IN" sz="2000" dirty="0">
              <a:latin typeface="Trebuchet MS" panose="020B0603020202020204" pitchFamily="34" charset="0"/>
            </a:endParaRPr>
          </a:p>
          <a:p>
            <a:r>
              <a:rPr lang="en-IN" sz="2000" dirty="0">
                <a:latin typeface="Trebuchet MS" panose="020B0603020202020204" pitchFamily="34" charset="0"/>
              </a:rPr>
              <a:t>A highly optimised distribution channel is extremely beneficial to the business. </a:t>
            </a:r>
            <a:r>
              <a:rPr lang="en-IN" dirty="0"/>
              <a:t/>
            </a:r>
            <a:br>
              <a:rPr lang="en-IN" dirty="0"/>
            </a:br>
            <a:r>
              <a:rPr lang="en-IN" dirty="0"/>
              <a:t/>
            </a:r>
            <a:br>
              <a:rPr lang="en-IN" dirty="0"/>
            </a:br>
            <a:endParaRPr lang="en-IN" dirty="0"/>
          </a:p>
        </p:txBody>
      </p:sp>
      <p:pic>
        <p:nvPicPr>
          <p:cNvPr id="5" name="Picture 4">
            <a:extLst>
              <a:ext uri="{FF2B5EF4-FFF2-40B4-BE49-F238E27FC236}">
                <a16:creationId xmlns:a16="http://schemas.microsoft.com/office/drawing/2014/main" xmlns="" id="{490D3E74-A74A-43FE-80A7-BA253EADBC4F}"/>
              </a:ext>
            </a:extLst>
          </p:cNvPr>
          <p:cNvPicPr>
            <a:picLocks noChangeAspect="1"/>
          </p:cNvPicPr>
          <p:nvPr/>
        </p:nvPicPr>
        <p:blipFill rotWithShape="1">
          <a:blip r:embed="rId3"/>
          <a:srcRect t="14706"/>
          <a:stretch/>
        </p:blipFill>
        <p:spPr>
          <a:xfrm>
            <a:off x="8469939" y="982132"/>
            <a:ext cx="2960061" cy="1284873"/>
          </a:xfrm>
          <a:prstGeom prst="rect">
            <a:avLst/>
          </a:prstGeom>
        </p:spPr>
      </p:pic>
    </p:spTree>
    <p:extLst>
      <p:ext uri="{BB962C8B-B14F-4D97-AF65-F5344CB8AC3E}">
        <p14:creationId xmlns:p14="http://schemas.microsoft.com/office/powerpoint/2010/main" val="1841169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051804-6214-48B5-B960-793F6A7D82D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7FEFAEE1-2326-4CD4-B58C-7444DE295CF6}"/>
              </a:ext>
            </a:extLst>
          </p:cNvPr>
          <p:cNvPicPr>
            <a:picLocks noGrp="1" noChangeAspect="1"/>
          </p:cNvPicPr>
          <p:nvPr>
            <p:ph idx="1"/>
          </p:nvPr>
        </p:nvPicPr>
        <p:blipFill>
          <a:blip r:embed="rId2"/>
          <a:stretch>
            <a:fillRect/>
          </a:stretch>
        </p:blipFill>
        <p:spPr>
          <a:xfrm>
            <a:off x="1295402" y="661737"/>
            <a:ext cx="9732210" cy="5474368"/>
          </a:xfrm>
        </p:spPr>
      </p:pic>
    </p:spTree>
    <p:extLst>
      <p:ext uri="{BB962C8B-B14F-4D97-AF65-F5344CB8AC3E}">
        <p14:creationId xmlns:p14="http://schemas.microsoft.com/office/powerpoint/2010/main" val="3292377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3A628A-7957-433E-BD19-22FCFA2366F2}"/>
              </a:ext>
            </a:extLst>
          </p:cNvPr>
          <p:cNvSpPr>
            <a:spLocks noGrp="1"/>
          </p:cNvSpPr>
          <p:nvPr>
            <p:ph type="title"/>
          </p:nvPr>
        </p:nvSpPr>
        <p:spPr/>
        <p:txBody>
          <a:bodyPr/>
          <a:lstStyle/>
          <a:p>
            <a:r>
              <a:rPr lang="en-IN" dirty="0"/>
              <a:t>Franchise </a:t>
            </a:r>
          </a:p>
        </p:txBody>
      </p:sp>
      <p:sp>
        <p:nvSpPr>
          <p:cNvPr id="3" name="Content Placeholder 2">
            <a:extLst>
              <a:ext uri="{FF2B5EF4-FFF2-40B4-BE49-F238E27FC236}">
                <a16:creationId xmlns:a16="http://schemas.microsoft.com/office/drawing/2014/main" xmlns="" id="{65CC7E39-B56B-4746-9457-5B5ED6A9D8E4}"/>
              </a:ext>
            </a:extLst>
          </p:cNvPr>
          <p:cNvSpPr>
            <a:spLocks noGrp="1"/>
          </p:cNvSpPr>
          <p:nvPr>
            <p:ph idx="1"/>
          </p:nvPr>
        </p:nvSpPr>
        <p:spPr>
          <a:xfrm>
            <a:off x="692726" y="2473419"/>
            <a:ext cx="10806547" cy="3733417"/>
          </a:xfrm>
        </p:spPr>
        <p:txBody>
          <a:bodyPr>
            <a:normAutofit fontScale="92500" lnSpcReduction="10000"/>
          </a:bodyPr>
          <a:lstStyle/>
          <a:p>
            <a:r>
              <a:rPr lang="en-IN" sz="2000" dirty="0">
                <a:latin typeface="Trebuchet MS" panose="020B0603020202020204" pitchFamily="34" charset="0"/>
              </a:rPr>
              <a:t>A franchise is a type of license that a party (franchisee) acquires to allow them to have access to a business's (the franchiser) proprietary knowledge, processes and trademarks in order to allow the party to sell a product or provide a service under the business's name.</a:t>
            </a:r>
          </a:p>
          <a:p>
            <a:r>
              <a:rPr lang="en-IN" sz="2000" dirty="0" smtClean="0">
                <a:latin typeface="Trebuchet MS" panose="020B0603020202020204" pitchFamily="34" charset="0"/>
              </a:rPr>
              <a:t>In </a:t>
            </a:r>
            <a:r>
              <a:rPr lang="en-IN" sz="2000" dirty="0">
                <a:latin typeface="Trebuchet MS" panose="020B0603020202020204" pitchFamily="34" charset="0"/>
              </a:rPr>
              <a:t>exchange for gaining the franchise, the franchisee usually pays the </a:t>
            </a:r>
            <a:r>
              <a:rPr lang="en-IN" sz="2000" dirty="0" smtClean="0">
                <a:latin typeface="Trebuchet MS" panose="020B0603020202020204" pitchFamily="34" charset="0"/>
              </a:rPr>
              <a:t>franchiser </a:t>
            </a:r>
            <a:r>
              <a:rPr lang="en-IN" sz="2000" dirty="0">
                <a:latin typeface="Trebuchet MS" panose="020B0603020202020204" pitchFamily="34" charset="0"/>
              </a:rPr>
              <a:t>initial start-up and annual licensing fees.</a:t>
            </a:r>
          </a:p>
          <a:p>
            <a:r>
              <a:rPr lang="en-IN" sz="2000" dirty="0">
                <a:latin typeface="Trebuchet MS" panose="020B0603020202020204" pitchFamily="34" charset="0"/>
              </a:rPr>
              <a:t> New franchisees can avoid a lot of the mistakes start-up entrepreneurs typically make because the franchisor has already perfected daily operations through trial and error.</a:t>
            </a:r>
          </a:p>
          <a:p>
            <a:r>
              <a:rPr lang="en-IN" sz="2000" dirty="0" smtClean="0">
                <a:latin typeface="Trebuchet MS" panose="020B0603020202020204" pitchFamily="34" charset="0"/>
              </a:rPr>
              <a:t>Most </a:t>
            </a:r>
            <a:r>
              <a:rPr lang="en-IN" sz="2000" dirty="0">
                <a:latin typeface="Trebuchet MS" panose="020B0603020202020204" pitchFamily="34" charset="0"/>
              </a:rPr>
              <a:t>franchisors have comprehensive marketing plans in place for the overall franchise. The plan typically includes advertising campaigns, commercials via television and radio, Internet advertising, social media, public relations, and direct mail efforts; therefore, brand recognition is widely established, and franchisees benefit from this brand equity.</a:t>
            </a:r>
          </a:p>
          <a:p>
            <a:pPr marL="0" indent="0">
              <a:buNone/>
            </a:pPr>
            <a:endParaRPr lang="en-IN" dirty="0"/>
          </a:p>
        </p:txBody>
      </p:sp>
      <p:pic>
        <p:nvPicPr>
          <p:cNvPr id="7" name="Picture 6">
            <a:extLst>
              <a:ext uri="{FF2B5EF4-FFF2-40B4-BE49-F238E27FC236}">
                <a16:creationId xmlns:a16="http://schemas.microsoft.com/office/drawing/2014/main" xmlns="" id="{B5C5F067-1EC3-421C-ACC9-1040730697A6}"/>
              </a:ext>
            </a:extLst>
          </p:cNvPr>
          <p:cNvPicPr>
            <a:picLocks noChangeAspect="1"/>
          </p:cNvPicPr>
          <p:nvPr/>
        </p:nvPicPr>
        <p:blipFill>
          <a:blip r:embed="rId2"/>
          <a:stretch>
            <a:fillRect/>
          </a:stretch>
        </p:blipFill>
        <p:spPr>
          <a:xfrm>
            <a:off x="7716982" y="731000"/>
            <a:ext cx="4170218" cy="1491287"/>
          </a:xfrm>
          <a:prstGeom prst="rect">
            <a:avLst/>
          </a:prstGeom>
        </p:spPr>
      </p:pic>
    </p:spTree>
    <p:extLst>
      <p:ext uri="{BB962C8B-B14F-4D97-AF65-F5344CB8AC3E}">
        <p14:creationId xmlns:p14="http://schemas.microsoft.com/office/powerpoint/2010/main" val="158301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42B0D-5652-474F-95B5-0CA3929C391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138F4542-C700-49A6-BAD8-A2A83219A8BD}"/>
              </a:ext>
            </a:extLst>
          </p:cNvPr>
          <p:cNvPicPr>
            <a:picLocks noGrp="1" noChangeAspect="1"/>
          </p:cNvPicPr>
          <p:nvPr>
            <p:ph idx="1"/>
          </p:nvPr>
        </p:nvPicPr>
        <p:blipFill rotWithShape="1">
          <a:blip r:embed="rId2"/>
          <a:srcRect b="10030"/>
          <a:stretch/>
        </p:blipFill>
        <p:spPr>
          <a:xfrm>
            <a:off x="0" y="0"/>
            <a:ext cx="12191999" cy="6857999"/>
          </a:xfrm>
        </p:spPr>
      </p:pic>
    </p:spTree>
    <p:extLst>
      <p:ext uri="{BB962C8B-B14F-4D97-AF65-F5344CB8AC3E}">
        <p14:creationId xmlns:p14="http://schemas.microsoft.com/office/powerpoint/2010/main" val="17959650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927240-8DB0-4CAB-8FA4-CB5B2222737B}"/>
              </a:ext>
            </a:extLst>
          </p:cNvPr>
          <p:cNvSpPr>
            <a:spLocks noGrp="1"/>
          </p:cNvSpPr>
          <p:nvPr>
            <p:ph type="title"/>
          </p:nvPr>
        </p:nvSpPr>
        <p:spPr/>
        <p:txBody>
          <a:bodyPr/>
          <a:lstStyle/>
          <a:p>
            <a:r>
              <a:rPr lang="en-IN" dirty="0"/>
              <a:t>Business to Business(B2B) </a:t>
            </a:r>
          </a:p>
        </p:txBody>
      </p:sp>
      <p:sp>
        <p:nvSpPr>
          <p:cNvPr id="3" name="Content Placeholder 2">
            <a:extLst>
              <a:ext uri="{FF2B5EF4-FFF2-40B4-BE49-F238E27FC236}">
                <a16:creationId xmlns:a16="http://schemas.microsoft.com/office/drawing/2014/main" xmlns="" id="{FA270AAB-C65A-4F01-8D41-869FE5ED8373}"/>
              </a:ext>
            </a:extLst>
          </p:cNvPr>
          <p:cNvSpPr>
            <a:spLocks noGrp="1"/>
          </p:cNvSpPr>
          <p:nvPr>
            <p:ph idx="1"/>
          </p:nvPr>
        </p:nvSpPr>
        <p:spPr>
          <a:xfrm>
            <a:off x="526472" y="2466110"/>
            <a:ext cx="11194473" cy="3865418"/>
          </a:xfrm>
        </p:spPr>
        <p:txBody>
          <a:bodyPr>
            <a:normAutofit fontScale="92500" lnSpcReduction="20000"/>
          </a:bodyPr>
          <a:lstStyle/>
          <a:p>
            <a:r>
              <a:rPr lang="en-IN" sz="2000" dirty="0">
                <a:latin typeface="Trebuchet MS" panose="020B0603020202020204" pitchFamily="34" charset="0"/>
              </a:rPr>
              <a:t>Business-to-business marketing (or B2B marketing) involves the sale of one company’s product or service to another company. At its core, B2B marketing involves building valuable relationships to guarantee lasting customers. </a:t>
            </a:r>
          </a:p>
          <a:p>
            <a:r>
              <a:rPr lang="en-IN" sz="2000" dirty="0" smtClean="0">
                <a:latin typeface="Trebuchet MS" panose="020B0603020202020204" pitchFamily="34" charset="0"/>
              </a:rPr>
              <a:t>B2B </a:t>
            </a:r>
            <a:r>
              <a:rPr lang="en-IN" sz="2000" dirty="0">
                <a:latin typeface="Trebuchet MS" panose="020B0603020202020204" pitchFamily="34" charset="0"/>
              </a:rPr>
              <a:t>marketing techniques rely on the same basic principles as consumer marketing, but are executed in a unique way. While consumers choose products based not only on price but on popularity, status, and other emotional triggers, B2B buyers make decisions on price and profit potential alone.</a:t>
            </a:r>
          </a:p>
          <a:p>
            <a:r>
              <a:rPr lang="en-IN" sz="2000" dirty="0" smtClean="0">
                <a:latin typeface="Trebuchet MS" panose="020B0603020202020204" pitchFamily="34" charset="0"/>
              </a:rPr>
              <a:t>The </a:t>
            </a:r>
            <a:r>
              <a:rPr lang="en-IN" sz="2000" dirty="0">
                <a:latin typeface="Trebuchet MS" panose="020B0603020202020204" pitchFamily="34" charset="0"/>
              </a:rPr>
              <a:t>B2B market is the largest of all the markets, and exceeds the consumer market in dollar value. Companies like GE and IBM spend an estimated $60 million a day on goods that support the operation of their business.</a:t>
            </a:r>
          </a:p>
          <a:p>
            <a:r>
              <a:rPr lang="en-IN" sz="2000" dirty="0" smtClean="0">
                <a:latin typeface="Trebuchet MS" panose="020B0603020202020204" pitchFamily="34" charset="0"/>
              </a:rPr>
              <a:t>A </a:t>
            </a:r>
            <a:r>
              <a:rPr lang="en-IN" sz="2000" dirty="0">
                <a:latin typeface="Trebuchet MS" panose="020B0603020202020204" pitchFamily="34" charset="0"/>
              </a:rPr>
              <a:t>B2B marketer can effectively put their product or service into the right hands by positioning their offering in an exciting manner, understanding the customer’s needs, and proposing the right solutions to combine the two.</a:t>
            </a:r>
          </a:p>
        </p:txBody>
      </p:sp>
      <p:pic>
        <p:nvPicPr>
          <p:cNvPr id="7" name="Picture 6">
            <a:extLst>
              <a:ext uri="{FF2B5EF4-FFF2-40B4-BE49-F238E27FC236}">
                <a16:creationId xmlns:a16="http://schemas.microsoft.com/office/drawing/2014/main" xmlns="" id="{4A18BFF7-83B0-4C98-9EA0-44F954756881}"/>
              </a:ext>
            </a:extLst>
          </p:cNvPr>
          <p:cNvPicPr>
            <a:picLocks noChangeAspect="1"/>
          </p:cNvPicPr>
          <p:nvPr/>
        </p:nvPicPr>
        <p:blipFill>
          <a:blip r:embed="rId2"/>
          <a:stretch>
            <a:fillRect/>
          </a:stretch>
        </p:blipFill>
        <p:spPr>
          <a:xfrm>
            <a:off x="8991600" y="832832"/>
            <a:ext cx="3200400" cy="1382354"/>
          </a:xfrm>
          <a:prstGeom prst="rect">
            <a:avLst/>
          </a:prstGeom>
        </p:spPr>
      </p:pic>
    </p:spTree>
    <p:extLst>
      <p:ext uri="{BB962C8B-B14F-4D97-AF65-F5344CB8AC3E}">
        <p14:creationId xmlns:p14="http://schemas.microsoft.com/office/powerpoint/2010/main" val="3764383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3ACA9-8370-494E-8547-8BD8B021DFC9}"/>
              </a:ext>
            </a:extLst>
          </p:cNvPr>
          <p:cNvSpPr>
            <a:spLocks noGrp="1"/>
          </p:cNvSpPr>
          <p:nvPr>
            <p:ph type="title"/>
          </p:nvPr>
        </p:nvSpPr>
        <p:spPr/>
        <p:txBody>
          <a:bodyPr/>
          <a:lstStyle/>
          <a:p>
            <a:r>
              <a:rPr lang="en-IN" dirty="0"/>
              <a:t>Business to Consumer(B2C)</a:t>
            </a:r>
          </a:p>
        </p:txBody>
      </p:sp>
      <p:sp>
        <p:nvSpPr>
          <p:cNvPr id="3" name="Content Placeholder 2">
            <a:extLst>
              <a:ext uri="{FF2B5EF4-FFF2-40B4-BE49-F238E27FC236}">
                <a16:creationId xmlns:a16="http://schemas.microsoft.com/office/drawing/2014/main" xmlns="" id="{6A936758-8683-4B43-806D-0B0077F41133}"/>
              </a:ext>
            </a:extLst>
          </p:cNvPr>
          <p:cNvSpPr>
            <a:spLocks noGrp="1"/>
          </p:cNvSpPr>
          <p:nvPr>
            <p:ph idx="1"/>
          </p:nvPr>
        </p:nvSpPr>
        <p:spPr>
          <a:xfrm>
            <a:off x="595745" y="2572987"/>
            <a:ext cx="11000509" cy="4635713"/>
          </a:xfrm>
        </p:spPr>
        <p:txBody>
          <a:bodyPr>
            <a:normAutofit/>
          </a:bodyPr>
          <a:lstStyle/>
          <a:p>
            <a:r>
              <a:rPr lang="en-IN" sz="2000" dirty="0">
                <a:latin typeface="Trebuchet MS" panose="020B0603020202020204" pitchFamily="34" charset="0"/>
              </a:rPr>
              <a:t>Business to consumer (B2C) is business or transactions conducted directly between a company and consumers who are the end-users of its products or services.</a:t>
            </a:r>
          </a:p>
          <a:p>
            <a:r>
              <a:rPr lang="en-IN" sz="2000" dirty="0" smtClean="0">
                <a:latin typeface="Trebuchet MS" panose="020B0603020202020204" pitchFamily="34" charset="0"/>
              </a:rPr>
              <a:t>While </a:t>
            </a:r>
            <a:r>
              <a:rPr lang="en-IN" sz="2000" dirty="0">
                <a:latin typeface="Trebuchet MS" panose="020B0603020202020204" pitchFamily="34" charset="0"/>
              </a:rPr>
              <a:t>it applies to any type of direct-to-consumer selling, it has come to be associated with online selling, also known as ecommerce or e-tailing.</a:t>
            </a:r>
          </a:p>
          <a:p>
            <a:r>
              <a:rPr lang="en-IN" sz="2000" dirty="0" smtClean="0">
                <a:latin typeface="Trebuchet MS" panose="020B0603020202020204" pitchFamily="34" charset="0"/>
              </a:rPr>
              <a:t>The </a:t>
            </a:r>
            <a:r>
              <a:rPr lang="en-IN" sz="2000" dirty="0">
                <a:latin typeface="Trebuchet MS" panose="020B0603020202020204" pitchFamily="34" charset="0"/>
              </a:rPr>
              <a:t>goal is to match the marketing message with the target consumer segment, since different consumer segments will respond differently to various marketing methods.</a:t>
            </a:r>
          </a:p>
          <a:p>
            <a:r>
              <a:rPr lang="en-IN" sz="2000" dirty="0" smtClean="0">
                <a:latin typeface="Trebuchet MS" panose="020B0603020202020204" pitchFamily="34" charset="0"/>
              </a:rPr>
              <a:t>B2C </a:t>
            </a:r>
            <a:r>
              <a:rPr lang="en-IN" sz="2000" dirty="0">
                <a:latin typeface="Trebuchet MS" panose="020B0603020202020204" pitchFamily="34" charset="0"/>
              </a:rPr>
              <a:t>marketing is most effective with customers who have already had a positive experience with the product or company. Happy customers are more likely to buy more and to refer the product to their friends. Repeat business is the key to a successful, growing business, and B2C marketing practices work to build customer loyalty.</a:t>
            </a:r>
          </a:p>
        </p:txBody>
      </p:sp>
      <p:pic>
        <p:nvPicPr>
          <p:cNvPr id="7" name="Picture 6">
            <a:extLst>
              <a:ext uri="{FF2B5EF4-FFF2-40B4-BE49-F238E27FC236}">
                <a16:creationId xmlns:a16="http://schemas.microsoft.com/office/drawing/2014/main" xmlns="" id="{611668EB-8ACF-44E8-A604-FE5774968684}"/>
              </a:ext>
            </a:extLst>
          </p:cNvPr>
          <p:cNvPicPr>
            <a:picLocks noChangeAspect="1"/>
          </p:cNvPicPr>
          <p:nvPr/>
        </p:nvPicPr>
        <p:blipFill>
          <a:blip r:embed="rId2"/>
          <a:stretch>
            <a:fillRect/>
          </a:stretch>
        </p:blipFill>
        <p:spPr>
          <a:xfrm>
            <a:off x="9116291" y="875528"/>
            <a:ext cx="3075709" cy="1410471"/>
          </a:xfrm>
          <a:prstGeom prst="rect">
            <a:avLst/>
          </a:prstGeom>
        </p:spPr>
      </p:pic>
    </p:spTree>
    <p:extLst>
      <p:ext uri="{BB962C8B-B14F-4D97-AF65-F5344CB8AC3E}">
        <p14:creationId xmlns:p14="http://schemas.microsoft.com/office/powerpoint/2010/main" val="29021345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45C128-C34E-4462-87B6-1650A6840E4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A952D1E1-D1A2-4CA8-96F3-E0995B4EF0E2}"/>
              </a:ext>
            </a:extLst>
          </p:cNvPr>
          <p:cNvPicPr>
            <a:picLocks noGrp="1" noChangeAspect="1"/>
          </p:cNvPicPr>
          <p:nvPr>
            <p:ph idx="1"/>
          </p:nvPr>
        </p:nvPicPr>
        <p:blipFill>
          <a:blip r:embed="rId2"/>
          <a:stretch>
            <a:fillRect/>
          </a:stretch>
        </p:blipFill>
        <p:spPr>
          <a:xfrm>
            <a:off x="0" y="0"/>
            <a:ext cx="12192000" cy="6858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962327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E3900A-38CE-4314-BE6F-BA8C49B2C275}"/>
              </a:ext>
            </a:extLst>
          </p:cNvPr>
          <p:cNvSpPr>
            <a:spLocks noGrp="1"/>
          </p:cNvSpPr>
          <p:nvPr>
            <p:ph type="title"/>
          </p:nvPr>
        </p:nvSpPr>
        <p:spPr/>
        <p:txBody>
          <a:bodyPr/>
          <a:lstStyle/>
          <a:p>
            <a:r>
              <a:rPr lang="en-IN" dirty="0"/>
              <a:t>Marketing Plan 101</a:t>
            </a:r>
          </a:p>
        </p:txBody>
      </p:sp>
      <p:sp>
        <p:nvSpPr>
          <p:cNvPr id="3" name="Content Placeholder 2">
            <a:extLst>
              <a:ext uri="{FF2B5EF4-FFF2-40B4-BE49-F238E27FC236}">
                <a16:creationId xmlns:a16="http://schemas.microsoft.com/office/drawing/2014/main" xmlns="" id="{6F81F878-7957-4966-A767-674A10BEEEC5}"/>
              </a:ext>
            </a:extLst>
          </p:cNvPr>
          <p:cNvSpPr>
            <a:spLocks noGrp="1"/>
          </p:cNvSpPr>
          <p:nvPr>
            <p:ph idx="1"/>
          </p:nvPr>
        </p:nvSpPr>
        <p:spPr>
          <a:xfrm>
            <a:off x="568036" y="2575250"/>
            <a:ext cx="10889673" cy="3659296"/>
          </a:xfrm>
        </p:spPr>
        <p:txBody>
          <a:bodyPr>
            <a:normAutofit fontScale="85000" lnSpcReduction="20000"/>
          </a:bodyPr>
          <a:lstStyle/>
          <a:p>
            <a:pPr fontAlgn="base"/>
            <a:r>
              <a:rPr lang="en-IN" sz="2000" dirty="0">
                <a:latin typeface="Trebuchet MS" panose="020B0603020202020204" pitchFamily="34" charset="0"/>
              </a:rPr>
              <a:t>The success of a start-up will often depend on its approach to marketing. </a:t>
            </a:r>
          </a:p>
          <a:p>
            <a:pPr fontAlgn="base"/>
            <a:r>
              <a:rPr lang="en-IN" sz="2000" dirty="0">
                <a:latin typeface="Trebuchet MS" panose="020B0603020202020204" pitchFamily="34" charset="0"/>
              </a:rPr>
              <a:t>A Marketing plan provides the overall, high level strategy based on the business’s objectives over a period of time while a Marketing campaign is a focused, tactical initiative to achieve a specific marketing goal.</a:t>
            </a:r>
          </a:p>
          <a:p>
            <a:pPr fontAlgn="base"/>
            <a:r>
              <a:rPr lang="en-IN" sz="2000" dirty="0">
                <a:latin typeface="Trebuchet MS" panose="020B0603020202020204" pitchFamily="34" charset="0"/>
              </a:rPr>
              <a:t>Pick your target audience: Who are you interested in attracting?</a:t>
            </a:r>
          </a:p>
          <a:p>
            <a:pPr fontAlgn="base"/>
            <a:r>
              <a:rPr lang="en-IN" sz="2000" dirty="0">
                <a:latin typeface="Trebuchet MS" panose="020B0603020202020204" pitchFamily="34" charset="0"/>
              </a:rPr>
              <a:t>Set your goals and KPIs(Key Performance Indexes): What do you want to accomplish with this campaign and how will you measure performance?</a:t>
            </a:r>
          </a:p>
          <a:p>
            <a:pPr fontAlgn="base"/>
            <a:r>
              <a:rPr lang="en-IN" sz="2000" dirty="0">
                <a:latin typeface="Trebuchet MS" panose="020B0603020202020204" pitchFamily="34" charset="0"/>
              </a:rPr>
              <a:t>Determine your offer: What incentive will get their attention?</a:t>
            </a:r>
          </a:p>
          <a:p>
            <a:pPr fontAlgn="base"/>
            <a:r>
              <a:rPr lang="en-IN" sz="2000" dirty="0">
                <a:latin typeface="Trebuchet MS" panose="020B0603020202020204" pitchFamily="34" charset="0"/>
              </a:rPr>
              <a:t>Identify your channel: What media channels will you use to promote this offer?</a:t>
            </a:r>
          </a:p>
          <a:p>
            <a:pPr fontAlgn="base"/>
            <a:r>
              <a:rPr lang="en-IN" sz="2000" dirty="0">
                <a:latin typeface="Trebuchet MS" panose="020B0603020202020204" pitchFamily="34" charset="0"/>
              </a:rPr>
              <a:t>Create your optimized landing page: How will you get the visitor to take action?</a:t>
            </a:r>
          </a:p>
          <a:p>
            <a:pPr fontAlgn="base"/>
            <a:r>
              <a:rPr lang="en-IN" sz="2000" dirty="0">
                <a:latin typeface="Trebuchet MS" panose="020B0603020202020204" pitchFamily="34" charset="0"/>
              </a:rPr>
              <a:t>Nurture the lead: How do you help your visitors with their buying journey?</a:t>
            </a:r>
          </a:p>
          <a:p>
            <a:pPr fontAlgn="base"/>
            <a:r>
              <a:rPr lang="en-IN" sz="2000" dirty="0">
                <a:latin typeface="Trebuchet MS" panose="020B0603020202020204" pitchFamily="34" charset="0"/>
              </a:rPr>
              <a:t>Track and measure results: How will you measure success?</a:t>
            </a:r>
          </a:p>
          <a:p>
            <a:pPr fontAlgn="base"/>
            <a:endParaRPr lang="en-IN" dirty="0"/>
          </a:p>
          <a:p>
            <a:endParaRPr lang="en-IN" dirty="0"/>
          </a:p>
        </p:txBody>
      </p:sp>
      <p:pic>
        <p:nvPicPr>
          <p:cNvPr id="5" name="Picture 4">
            <a:extLst>
              <a:ext uri="{FF2B5EF4-FFF2-40B4-BE49-F238E27FC236}">
                <a16:creationId xmlns:a16="http://schemas.microsoft.com/office/drawing/2014/main" xmlns="" id="{CD2CA839-504D-4911-92CB-0FFD6FE8EF15}"/>
              </a:ext>
            </a:extLst>
          </p:cNvPr>
          <p:cNvPicPr>
            <a:picLocks noChangeAspect="1"/>
          </p:cNvPicPr>
          <p:nvPr/>
        </p:nvPicPr>
        <p:blipFill>
          <a:blip r:embed="rId2"/>
          <a:stretch>
            <a:fillRect/>
          </a:stretch>
        </p:blipFill>
        <p:spPr>
          <a:xfrm>
            <a:off x="8467390" y="671806"/>
            <a:ext cx="3021470" cy="1752740"/>
          </a:xfrm>
          <a:prstGeom prst="rect">
            <a:avLst/>
          </a:prstGeom>
        </p:spPr>
      </p:pic>
    </p:spTree>
    <p:extLst>
      <p:ext uri="{BB962C8B-B14F-4D97-AF65-F5344CB8AC3E}">
        <p14:creationId xmlns:p14="http://schemas.microsoft.com/office/powerpoint/2010/main" val="4125259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79DF26-70F1-4C50-B2AE-D75DC6530A78}"/>
              </a:ext>
            </a:extLst>
          </p:cNvPr>
          <p:cNvSpPr>
            <a:spLocks noGrp="1"/>
          </p:cNvSpPr>
          <p:nvPr>
            <p:ph type="title"/>
          </p:nvPr>
        </p:nvSpPr>
        <p:spPr/>
        <p:txBody>
          <a:bodyPr/>
          <a:lstStyle/>
          <a:p>
            <a:r>
              <a:rPr lang="en-IN" dirty="0"/>
              <a:t>What is Marketing?  			</a:t>
            </a:r>
          </a:p>
        </p:txBody>
      </p:sp>
      <p:sp>
        <p:nvSpPr>
          <p:cNvPr id="3" name="Content Placeholder 2">
            <a:extLst>
              <a:ext uri="{FF2B5EF4-FFF2-40B4-BE49-F238E27FC236}">
                <a16:creationId xmlns:a16="http://schemas.microsoft.com/office/drawing/2014/main" xmlns="" id="{1F6F1691-49CB-4E28-A098-E846773036E3}"/>
              </a:ext>
            </a:extLst>
          </p:cNvPr>
          <p:cNvSpPr>
            <a:spLocks noGrp="1"/>
          </p:cNvSpPr>
          <p:nvPr>
            <p:ph idx="1"/>
          </p:nvPr>
        </p:nvSpPr>
        <p:spPr>
          <a:xfrm>
            <a:off x="665018" y="2507673"/>
            <a:ext cx="10875818" cy="4350327"/>
          </a:xfrm>
        </p:spPr>
        <p:txBody>
          <a:bodyPr>
            <a:normAutofit fontScale="92500" lnSpcReduction="10000"/>
          </a:bodyPr>
          <a:lstStyle/>
          <a:p>
            <a:r>
              <a:rPr lang="en-IN" sz="1900" dirty="0">
                <a:latin typeface="Trebuchet MS" panose="020B0603020202020204" pitchFamily="34" charset="0"/>
              </a:rPr>
              <a:t>Marketing are activities of a company associated with buying and selling a product or service. It includes advertising, selling and delivering products to </a:t>
            </a:r>
            <a:r>
              <a:rPr lang="en-IN" sz="1900" dirty="0" smtClean="0">
                <a:latin typeface="Trebuchet MS" panose="020B0603020202020204" pitchFamily="34" charset="0"/>
              </a:rPr>
              <a:t>people.</a:t>
            </a:r>
            <a:endParaRPr lang="en-IN" sz="1900" dirty="0">
              <a:latin typeface="Trebuchet MS" panose="020B0603020202020204" pitchFamily="34" charset="0"/>
            </a:endParaRPr>
          </a:p>
          <a:p>
            <a:r>
              <a:rPr lang="en-IN" sz="1900" dirty="0">
                <a:latin typeface="Trebuchet MS" panose="020B0603020202020204" pitchFamily="34" charset="0"/>
              </a:rPr>
              <a:t>Marketing is everything a company does to acquire customers and maintain a relationship with them.</a:t>
            </a:r>
          </a:p>
          <a:p>
            <a:r>
              <a:rPr lang="en-IN" sz="1900" dirty="0">
                <a:latin typeface="Trebuchet MS" panose="020B0603020202020204" pitchFamily="34" charset="0"/>
              </a:rPr>
              <a:t>Marketing is based on thinking about the business in terms of customer needs and their satisfaction.</a:t>
            </a:r>
          </a:p>
          <a:p>
            <a:pPr marL="0" indent="0">
              <a:buNone/>
            </a:pPr>
            <a:r>
              <a:rPr lang="en-IN" sz="1900" dirty="0">
                <a:latin typeface="Trebuchet MS" panose="020B0603020202020204" pitchFamily="34" charset="0"/>
              </a:rPr>
              <a:t/>
            </a:r>
            <a:br>
              <a:rPr lang="en-IN" sz="1900" dirty="0">
                <a:latin typeface="Trebuchet MS" panose="020B0603020202020204" pitchFamily="34" charset="0"/>
              </a:rPr>
            </a:br>
            <a:r>
              <a:rPr lang="en-IN" sz="1900" dirty="0">
                <a:latin typeface="Trebuchet MS" panose="020B0603020202020204" pitchFamily="34" charset="0"/>
              </a:rPr>
              <a:t>The four P’s of marketing, which are considered integral to the whole structure and organisation of marketing, are:</a:t>
            </a:r>
          </a:p>
          <a:p>
            <a:pPr marL="400050" indent="-400050">
              <a:buFont typeface="+mj-lt"/>
              <a:buAutoNum type="romanLcPeriod"/>
            </a:pPr>
            <a:r>
              <a:rPr lang="en-IN" sz="1900" dirty="0">
                <a:latin typeface="Trebuchet MS" panose="020B0603020202020204" pitchFamily="34" charset="0"/>
              </a:rPr>
              <a:t>identification, selection and development of a </a:t>
            </a:r>
            <a:r>
              <a:rPr lang="en-IN" sz="1900" b="1" dirty="0">
                <a:effectLst>
                  <a:outerShdw blurRad="38100" dist="38100" dir="2700000" algn="tl">
                    <a:srgbClr val="000000">
                      <a:alpha val="43137"/>
                    </a:srgbClr>
                  </a:outerShdw>
                </a:effectLst>
                <a:latin typeface="Trebuchet MS" panose="020B0603020202020204" pitchFamily="34" charset="0"/>
              </a:rPr>
              <a:t>product</a:t>
            </a:r>
          </a:p>
          <a:p>
            <a:pPr marL="400050" indent="-400050">
              <a:buFont typeface="+mj-lt"/>
              <a:buAutoNum type="romanLcPeriod"/>
            </a:pPr>
            <a:r>
              <a:rPr lang="en-IN" sz="1900" dirty="0">
                <a:latin typeface="Trebuchet MS" panose="020B0603020202020204" pitchFamily="34" charset="0"/>
              </a:rPr>
              <a:t>determination of its </a:t>
            </a:r>
            <a:r>
              <a:rPr lang="en-IN" sz="1900" b="1" dirty="0">
                <a:effectLst>
                  <a:outerShdw blurRad="38100" dist="38100" dir="2700000" algn="tl">
                    <a:srgbClr val="000000">
                      <a:alpha val="43137"/>
                    </a:srgbClr>
                  </a:outerShdw>
                </a:effectLst>
                <a:latin typeface="Trebuchet MS" panose="020B0603020202020204" pitchFamily="34" charset="0"/>
              </a:rPr>
              <a:t>price</a:t>
            </a:r>
          </a:p>
          <a:p>
            <a:pPr marL="400050" indent="-400050">
              <a:buFont typeface="+mj-lt"/>
              <a:buAutoNum type="romanLcPeriod"/>
            </a:pPr>
            <a:r>
              <a:rPr lang="en-IN" sz="1900" dirty="0">
                <a:latin typeface="Trebuchet MS" panose="020B0603020202020204" pitchFamily="34" charset="0"/>
              </a:rPr>
              <a:t>selection of a distribution channel to reach the customer's </a:t>
            </a:r>
            <a:r>
              <a:rPr lang="en-IN" sz="1900" b="1" dirty="0">
                <a:effectLst>
                  <a:outerShdw blurRad="38100" dist="38100" dir="2700000" algn="tl">
                    <a:srgbClr val="000000">
                      <a:alpha val="43137"/>
                    </a:srgbClr>
                  </a:outerShdw>
                </a:effectLst>
                <a:latin typeface="Trebuchet MS" panose="020B0603020202020204" pitchFamily="34" charset="0"/>
              </a:rPr>
              <a:t>place</a:t>
            </a:r>
          </a:p>
          <a:p>
            <a:pPr marL="400050" indent="-400050">
              <a:buFont typeface="+mj-lt"/>
              <a:buAutoNum type="romanLcPeriod"/>
            </a:pPr>
            <a:r>
              <a:rPr lang="en-IN" sz="1900" dirty="0">
                <a:latin typeface="Trebuchet MS" panose="020B0603020202020204" pitchFamily="34" charset="0"/>
              </a:rPr>
              <a:t>development and implementation of a </a:t>
            </a:r>
            <a:r>
              <a:rPr lang="en-IN" sz="1900" b="1" dirty="0">
                <a:effectLst>
                  <a:outerShdw blurRad="38100" dist="38100" dir="2700000" algn="tl">
                    <a:srgbClr val="000000">
                      <a:alpha val="43137"/>
                    </a:srgbClr>
                  </a:outerShdw>
                </a:effectLst>
                <a:latin typeface="Trebuchet MS" panose="020B0603020202020204" pitchFamily="34" charset="0"/>
              </a:rPr>
              <a:t>promotional strategy</a:t>
            </a:r>
            <a:r>
              <a:rPr lang="en-IN" sz="1900" dirty="0">
                <a:latin typeface="Trebuchet MS" panose="020B0603020202020204" pitchFamily="34" charset="0"/>
              </a:rPr>
              <a:t>.</a:t>
            </a:r>
            <a:r>
              <a:rPr lang="en-IN" dirty="0"/>
              <a:t/>
            </a:r>
            <a:br>
              <a:rPr lang="en-IN" dirty="0"/>
            </a:br>
            <a:r>
              <a:rPr lang="en-IN" dirty="0"/>
              <a:t/>
            </a:r>
            <a:br>
              <a:rPr lang="en-IN" dirty="0"/>
            </a:br>
            <a:endParaRPr lang="en-IN" dirty="0"/>
          </a:p>
        </p:txBody>
      </p:sp>
      <p:pic>
        <p:nvPicPr>
          <p:cNvPr id="8" name="Picture 7">
            <a:extLst>
              <a:ext uri="{FF2B5EF4-FFF2-40B4-BE49-F238E27FC236}">
                <a16:creationId xmlns:a16="http://schemas.microsoft.com/office/drawing/2014/main" xmlns="" id="{39265C57-9ABA-430B-98AA-D3272F26D64B}"/>
              </a:ext>
            </a:extLst>
          </p:cNvPr>
          <p:cNvPicPr>
            <a:picLocks noChangeAspect="1"/>
          </p:cNvPicPr>
          <p:nvPr/>
        </p:nvPicPr>
        <p:blipFill>
          <a:blip r:embed="rId2"/>
          <a:stretch>
            <a:fillRect/>
          </a:stretch>
        </p:blipFill>
        <p:spPr>
          <a:xfrm>
            <a:off x="7732027" y="785307"/>
            <a:ext cx="3457341" cy="1500692"/>
          </a:xfrm>
          <a:prstGeom prst="rect">
            <a:avLst/>
          </a:prstGeom>
        </p:spPr>
      </p:pic>
    </p:spTree>
    <p:extLst>
      <p:ext uri="{BB962C8B-B14F-4D97-AF65-F5344CB8AC3E}">
        <p14:creationId xmlns:p14="http://schemas.microsoft.com/office/powerpoint/2010/main" val="8067660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0AB82D-A48A-41DB-AA33-9A4012D995B4}"/>
              </a:ext>
            </a:extLst>
          </p:cNvPr>
          <p:cNvSpPr>
            <a:spLocks noGrp="1"/>
          </p:cNvSpPr>
          <p:nvPr>
            <p:ph type="title"/>
          </p:nvPr>
        </p:nvSpPr>
        <p:spPr/>
        <p:txBody>
          <a:bodyPr/>
          <a:lstStyle/>
          <a:p>
            <a:r>
              <a:rPr lang="en-IN" dirty="0"/>
              <a:t>Disruptors in the Marketing World</a:t>
            </a:r>
          </a:p>
        </p:txBody>
      </p:sp>
      <p:sp>
        <p:nvSpPr>
          <p:cNvPr id="3" name="Content Placeholder 2">
            <a:extLst>
              <a:ext uri="{FF2B5EF4-FFF2-40B4-BE49-F238E27FC236}">
                <a16:creationId xmlns:a16="http://schemas.microsoft.com/office/drawing/2014/main" xmlns="" id="{28989C77-D7BC-43D7-AD79-EBD629DCED7B}"/>
              </a:ext>
            </a:extLst>
          </p:cNvPr>
          <p:cNvSpPr>
            <a:spLocks noGrp="1"/>
          </p:cNvSpPr>
          <p:nvPr>
            <p:ph idx="1"/>
          </p:nvPr>
        </p:nvSpPr>
        <p:spPr>
          <a:xfrm>
            <a:off x="720436" y="2687782"/>
            <a:ext cx="10820400" cy="3638373"/>
          </a:xfrm>
        </p:spPr>
        <p:txBody>
          <a:bodyPr>
            <a:normAutofit/>
          </a:bodyPr>
          <a:lstStyle/>
          <a:p>
            <a:pPr marL="0" indent="0">
              <a:buNone/>
            </a:pPr>
            <a:r>
              <a:rPr lang="en-IN" sz="2000" dirty="0">
                <a:latin typeface="Trebuchet MS" panose="020B0603020202020204" pitchFamily="34" charset="0"/>
              </a:rPr>
              <a:t>Many Chinese smartphone manufacturers save billions of dollars and humongous amounts of effort in Research and Development by simply getting inspiration from some other smartphone giants like Apple, Samsung or LG. This is very beneficial, as they simply learn from the best and implement it in their own ways, maybe even improving upon the ideas. </a:t>
            </a:r>
          </a:p>
          <a:p>
            <a:pPr marL="0" indent="0">
              <a:buNone/>
            </a:pPr>
            <a:r>
              <a:rPr lang="en-IN" sz="2000" dirty="0">
                <a:latin typeface="Trebuchet MS" panose="020B0603020202020204" pitchFamily="34" charset="0"/>
              </a:rPr>
              <a:t>In such a way, we can learn and get inspired by many such leaders and pioneers of the marketing world by taking up their examples. </a:t>
            </a:r>
          </a:p>
          <a:p>
            <a:pPr marL="0" indent="0">
              <a:buNone/>
            </a:pPr>
            <a:r>
              <a:rPr lang="en-IN" sz="2000" dirty="0">
                <a:latin typeface="Trebuchet MS" panose="020B0603020202020204" pitchFamily="34" charset="0"/>
              </a:rPr>
              <a:t>Following are some such examples of products, advertisements, marketing campaigns, strategies and plans which took the marketing and the world by storm. </a:t>
            </a:r>
          </a:p>
        </p:txBody>
      </p:sp>
      <p:pic>
        <p:nvPicPr>
          <p:cNvPr id="5" name="Picture 4">
            <a:extLst>
              <a:ext uri="{FF2B5EF4-FFF2-40B4-BE49-F238E27FC236}">
                <a16:creationId xmlns:a16="http://schemas.microsoft.com/office/drawing/2014/main" xmlns="" id="{A0DA0006-F2D2-4AB6-9F12-AE82225B81A7}"/>
              </a:ext>
            </a:extLst>
          </p:cNvPr>
          <p:cNvPicPr>
            <a:picLocks noChangeAspect="1"/>
          </p:cNvPicPr>
          <p:nvPr/>
        </p:nvPicPr>
        <p:blipFill>
          <a:blip r:embed="rId2"/>
          <a:stretch>
            <a:fillRect/>
          </a:stretch>
        </p:blipFill>
        <p:spPr>
          <a:xfrm>
            <a:off x="10120743" y="882126"/>
            <a:ext cx="1551709" cy="1242992"/>
          </a:xfrm>
          <a:prstGeom prst="rect">
            <a:avLst/>
          </a:prstGeom>
        </p:spPr>
      </p:pic>
    </p:spTree>
    <p:extLst>
      <p:ext uri="{BB962C8B-B14F-4D97-AF65-F5344CB8AC3E}">
        <p14:creationId xmlns:p14="http://schemas.microsoft.com/office/powerpoint/2010/main" val="15018328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0A4065-394F-4497-B32E-F701EC6A566E}"/>
              </a:ext>
            </a:extLst>
          </p:cNvPr>
          <p:cNvSpPr>
            <a:spLocks noGrp="1"/>
          </p:cNvSpPr>
          <p:nvPr>
            <p:ph type="title"/>
          </p:nvPr>
        </p:nvSpPr>
        <p:spPr/>
        <p:txBody>
          <a:bodyPr/>
          <a:lstStyle/>
          <a:p>
            <a:r>
              <a:rPr lang="en-IN" dirty="0"/>
              <a:t>Coca-Cola</a:t>
            </a:r>
          </a:p>
        </p:txBody>
      </p:sp>
      <p:sp>
        <p:nvSpPr>
          <p:cNvPr id="3" name="Content Placeholder 2">
            <a:extLst>
              <a:ext uri="{FF2B5EF4-FFF2-40B4-BE49-F238E27FC236}">
                <a16:creationId xmlns:a16="http://schemas.microsoft.com/office/drawing/2014/main" xmlns="" id="{EF080386-C657-4958-958A-E32F450A89ED}"/>
              </a:ext>
            </a:extLst>
          </p:cNvPr>
          <p:cNvSpPr>
            <a:spLocks noGrp="1"/>
          </p:cNvSpPr>
          <p:nvPr>
            <p:ph idx="1"/>
          </p:nvPr>
        </p:nvSpPr>
        <p:spPr>
          <a:xfrm>
            <a:off x="1066800" y="2584389"/>
            <a:ext cx="10099964" cy="1461137"/>
          </a:xfrm>
        </p:spPr>
        <p:txBody>
          <a:bodyPr>
            <a:normAutofit fontScale="85000" lnSpcReduction="10000"/>
          </a:bodyPr>
          <a:lstStyle/>
          <a:p>
            <a:pPr marL="0" indent="0">
              <a:buNone/>
            </a:pPr>
            <a:r>
              <a:rPr lang="en-IN" sz="2000" dirty="0">
                <a:latin typeface="Trebuchet MS" panose="020B0603020202020204" pitchFamily="34" charset="0"/>
              </a:rPr>
              <a:t>As the most recognizable brand in the world, Coca-Cola certainly knows a thing or two about successful global marketing. At over a century old, Coke remains an industry leader both in product sales and marketing. Simple, personalised, socialised and a good experience, such are the words that come to mind about Coke marketing. In its </a:t>
            </a:r>
            <a:r>
              <a:rPr lang="en-IN" sz="2000" b="1" dirty="0">
                <a:effectLst>
                  <a:outerShdw blurRad="38100" dist="38100" dir="2700000" algn="tl">
                    <a:srgbClr val="000000">
                      <a:alpha val="43137"/>
                    </a:srgbClr>
                  </a:outerShdw>
                </a:effectLst>
                <a:latin typeface="Trebuchet MS" panose="020B0603020202020204" pitchFamily="34" charset="0"/>
              </a:rPr>
              <a:t>Share-a-Coke campaign</a:t>
            </a:r>
            <a:r>
              <a:rPr lang="en-IN" sz="2000" dirty="0">
                <a:latin typeface="Trebuchet MS" panose="020B0603020202020204" pitchFamily="34" charset="0"/>
              </a:rPr>
              <a:t>, the beverage company managed to make each person who picked up a can feel special and unique.</a:t>
            </a:r>
          </a:p>
        </p:txBody>
      </p:sp>
      <p:pic>
        <p:nvPicPr>
          <p:cNvPr id="5" name="Picture 4">
            <a:extLst>
              <a:ext uri="{FF2B5EF4-FFF2-40B4-BE49-F238E27FC236}">
                <a16:creationId xmlns:a16="http://schemas.microsoft.com/office/drawing/2014/main" xmlns="" id="{F97002B0-FA85-47F6-A041-9ACA31E40CA7}"/>
              </a:ext>
            </a:extLst>
          </p:cNvPr>
          <p:cNvPicPr>
            <a:picLocks noChangeAspect="1"/>
          </p:cNvPicPr>
          <p:nvPr/>
        </p:nvPicPr>
        <p:blipFill rotWithShape="1">
          <a:blip r:embed="rId2"/>
          <a:srcRect l="2888" t="2449" r="2858" b="3810"/>
          <a:stretch/>
        </p:blipFill>
        <p:spPr>
          <a:xfrm>
            <a:off x="8277101" y="683739"/>
            <a:ext cx="3382487" cy="1269211"/>
          </a:xfrm>
          <a:prstGeom prst="rect">
            <a:avLst/>
          </a:prstGeom>
        </p:spPr>
      </p:pic>
      <p:pic>
        <p:nvPicPr>
          <p:cNvPr id="7" name="Picture 6">
            <a:extLst>
              <a:ext uri="{FF2B5EF4-FFF2-40B4-BE49-F238E27FC236}">
                <a16:creationId xmlns:a16="http://schemas.microsoft.com/office/drawing/2014/main" xmlns="" id="{2A8A55EC-78BC-465B-8926-DC3F46DF7B42}"/>
              </a:ext>
            </a:extLst>
          </p:cNvPr>
          <p:cNvPicPr>
            <a:picLocks noChangeAspect="1"/>
          </p:cNvPicPr>
          <p:nvPr/>
        </p:nvPicPr>
        <p:blipFill>
          <a:blip r:embed="rId3"/>
          <a:stretch>
            <a:fillRect/>
          </a:stretch>
        </p:blipFill>
        <p:spPr>
          <a:xfrm>
            <a:off x="0" y="4161453"/>
            <a:ext cx="3890865" cy="2696547"/>
          </a:xfrm>
          <a:prstGeom prst="rect">
            <a:avLst/>
          </a:prstGeom>
        </p:spPr>
      </p:pic>
      <p:pic>
        <p:nvPicPr>
          <p:cNvPr id="11" name="Picture 10">
            <a:extLst>
              <a:ext uri="{FF2B5EF4-FFF2-40B4-BE49-F238E27FC236}">
                <a16:creationId xmlns:a16="http://schemas.microsoft.com/office/drawing/2014/main" xmlns="" id="{92FF937D-76AE-4329-AF62-66B3459E3DF4}"/>
              </a:ext>
            </a:extLst>
          </p:cNvPr>
          <p:cNvPicPr>
            <a:picLocks noChangeAspect="1"/>
          </p:cNvPicPr>
          <p:nvPr/>
        </p:nvPicPr>
        <p:blipFill>
          <a:blip r:embed="rId4"/>
          <a:stretch>
            <a:fillRect/>
          </a:stretch>
        </p:blipFill>
        <p:spPr>
          <a:xfrm>
            <a:off x="3890865" y="4161453"/>
            <a:ext cx="4112308" cy="2696547"/>
          </a:xfrm>
          <a:prstGeom prst="rect">
            <a:avLst/>
          </a:prstGeom>
        </p:spPr>
      </p:pic>
      <p:pic>
        <p:nvPicPr>
          <p:cNvPr id="13" name="Picture 12">
            <a:extLst>
              <a:ext uri="{FF2B5EF4-FFF2-40B4-BE49-F238E27FC236}">
                <a16:creationId xmlns:a16="http://schemas.microsoft.com/office/drawing/2014/main" xmlns="" id="{C7430A53-CAEC-4590-97E8-498D89385449}"/>
              </a:ext>
            </a:extLst>
          </p:cNvPr>
          <p:cNvPicPr>
            <a:picLocks noChangeAspect="1"/>
          </p:cNvPicPr>
          <p:nvPr/>
        </p:nvPicPr>
        <p:blipFill>
          <a:blip r:embed="rId5"/>
          <a:stretch>
            <a:fillRect/>
          </a:stretch>
        </p:blipFill>
        <p:spPr>
          <a:xfrm>
            <a:off x="8003173" y="4161452"/>
            <a:ext cx="4197539" cy="2696547"/>
          </a:xfrm>
          <a:prstGeom prst="rect">
            <a:avLst/>
          </a:prstGeom>
        </p:spPr>
      </p:pic>
    </p:spTree>
    <p:extLst>
      <p:ext uri="{BB962C8B-B14F-4D97-AF65-F5344CB8AC3E}">
        <p14:creationId xmlns:p14="http://schemas.microsoft.com/office/powerpoint/2010/main" val="10871541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24AB81-6D0D-4BE6-9EC0-D1AF1D986C6C}"/>
              </a:ext>
            </a:extLst>
          </p:cNvPr>
          <p:cNvSpPr>
            <a:spLocks noGrp="1"/>
          </p:cNvSpPr>
          <p:nvPr>
            <p:ph type="title"/>
          </p:nvPr>
        </p:nvSpPr>
        <p:spPr/>
        <p:txBody>
          <a:bodyPr/>
          <a:lstStyle/>
          <a:p>
            <a:r>
              <a:rPr lang="en-IN" dirty="0"/>
              <a:t>Amul</a:t>
            </a:r>
          </a:p>
        </p:txBody>
      </p:sp>
      <p:sp>
        <p:nvSpPr>
          <p:cNvPr id="3" name="Content Placeholder 2">
            <a:extLst>
              <a:ext uri="{FF2B5EF4-FFF2-40B4-BE49-F238E27FC236}">
                <a16:creationId xmlns:a16="http://schemas.microsoft.com/office/drawing/2014/main" xmlns="" id="{F2AC4898-F865-454E-AEAE-2CA82E59CF87}"/>
              </a:ext>
            </a:extLst>
          </p:cNvPr>
          <p:cNvSpPr>
            <a:spLocks noGrp="1"/>
          </p:cNvSpPr>
          <p:nvPr>
            <p:ph idx="1"/>
          </p:nvPr>
        </p:nvSpPr>
        <p:spPr>
          <a:xfrm>
            <a:off x="803564" y="2618509"/>
            <a:ext cx="10612581" cy="2288778"/>
          </a:xfrm>
        </p:spPr>
        <p:txBody>
          <a:bodyPr/>
          <a:lstStyle/>
          <a:p>
            <a:pPr marL="0" indent="0">
              <a:buNone/>
            </a:pPr>
            <a:r>
              <a:rPr lang="en-IN" sz="2000" dirty="0">
                <a:latin typeface="Trebuchet MS" panose="020B0603020202020204" pitchFamily="34" charset="0"/>
              </a:rPr>
              <a:t>With a presence in almost every product which can be made by milk, Amul has won over hearts along with market share to become a highly valued brand with an Indian origin. The reason Amul is such a strong brand is because of the marketing mix of Amul. </a:t>
            </a:r>
          </a:p>
        </p:txBody>
      </p:sp>
      <p:pic>
        <p:nvPicPr>
          <p:cNvPr id="7" name="Picture 6">
            <a:extLst>
              <a:ext uri="{FF2B5EF4-FFF2-40B4-BE49-F238E27FC236}">
                <a16:creationId xmlns:a16="http://schemas.microsoft.com/office/drawing/2014/main" xmlns="" id="{E62AF587-43E9-41E6-A5FA-2B5E3FFC9C3D}"/>
              </a:ext>
            </a:extLst>
          </p:cNvPr>
          <p:cNvPicPr>
            <a:picLocks noChangeAspect="1"/>
          </p:cNvPicPr>
          <p:nvPr/>
        </p:nvPicPr>
        <p:blipFill>
          <a:blip r:embed="rId3"/>
          <a:stretch>
            <a:fillRect/>
          </a:stretch>
        </p:blipFill>
        <p:spPr>
          <a:xfrm>
            <a:off x="7352521" y="623210"/>
            <a:ext cx="4673224" cy="1829044"/>
          </a:xfrm>
          <a:prstGeom prst="rect">
            <a:avLst/>
          </a:prstGeom>
        </p:spPr>
      </p:pic>
      <p:pic>
        <p:nvPicPr>
          <p:cNvPr id="9" name="Picture 8">
            <a:extLst>
              <a:ext uri="{FF2B5EF4-FFF2-40B4-BE49-F238E27FC236}">
                <a16:creationId xmlns:a16="http://schemas.microsoft.com/office/drawing/2014/main" xmlns="" id="{9EFCC8DB-65A0-4FF1-9FBC-03C1DFB4C137}"/>
              </a:ext>
            </a:extLst>
          </p:cNvPr>
          <p:cNvPicPr>
            <a:picLocks noChangeAspect="1"/>
          </p:cNvPicPr>
          <p:nvPr/>
        </p:nvPicPr>
        <p:blipFill>
          <a:blip r:embed="rId4"/>
          <a:stretch>
            <a:fillRect/>
          </a:stretch>
        </p:blipFill>
        <p:spPr>
          <a:xfrm>
            <a:off x="-1" y="4105469"/>
            <a:ext cx="3984171" cy="2752531"/>
          </a:xfrm>
          <a:prstGeom prst="rect">
            <a:avLst/>
          </a:prstGeom>
        </p:spPr>
      </p:pic>
      <p:pic>
        <p:nvPicPr>
          <p:cNvPr id="11" name="Picture 10">
            <a:extLst>
              <a:ext uri="{FF2B5EF4-FFF2-40B4-BE49-F238E27FC236}">
                <a16:creationId xmlns:a16="http://schemas.microsoft.com/office/drawing/2014/main" xmlns="" id="{DFEA0CA6-A6D6-49F1-831C-07C00ABF4591}"/>
              </a:ext>
            </a:extLst>
          </p:cNvPr>
          <p:cNvPicPr>
            <a:picLocks noChangeAspect="1"/>
          </p:cNvPicPr>
          <p:nvPr/>
        </p:nvPicPr>
        <p:blipFill>
          <a:blip r:embed="rId5"/>
          <a:stretch>
            <a:fillRect/>
          </a:stretch>
        </p:blipFill>
        <p:spPr>
          <a:xfrm>
            <a:off x="8220270" y="4105468"/>
            <a:ext cx="3971729" cy="2752531"/>
          </a:xfrm>
          <a:prstGeom prst="rect">
            <a:avLst/>
          </a:prstGeom>
        </p:spPr>
      </p:pic>
      <p:pic>
        <p:nvPicPr>
          <p:cNvPr id="13" name="Picture 12">
            <a:extLst>
              <a:ext uri="{FF2B5EF4-FFF2-40B4-BE49-F238E27FC236}">
                <a16:creationId xmlns:a16="http://schemas.microsoft.com/office/drawing/2014/main" xmlns="" id="{9879565E-7B94-451A-96A8-5C9D9B55FE45}"/>
              </a:ext>
            </a:extLst>
          </p:cNvPr>
          <p:cNvPicPr>
            <a:picLocks noChangeAspect="1"/>
          </p:cNvPicPr>
          <p:nvPr/>
        </p:nvPicPr>
        <p:blipFill>
          <a:blip r:embed="rId6"/>
          <a:stretch>
            <a:fillRect/>
          </a:stretch>
        </p:blipFill>
        <p:spPr>
          <a:xfrm>
            <a:off x="3984170" y="4105469"/>
            <a:ext cx="4236100" cy="2752530"/>
          </a:xfrm>
          <a:prstGeom prst="rect">
            <a:avLst/>
          </a:prstGeom>
        </p:spPr>
      </p:pic>
    </p:spTree>
    <p:extLst>
      <p:ext uri="{BB962C8B-B14F-4D97-AF65-F5344CB8AC3E}">
        <p14:creationId xmlns:p14="http://schemas.microsoft.com/office/powerpoint/2010/main" val="3455272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9F4826-7F23-4593-87FA-E93D63AB17CF}"/>
              </a:ext>
            </a:extLst>
          </p:cNvPr>
          <p:cNvSpPr>
            <a:spLocks noGrp="1"/>
          </p:cNvSpPr>
          <p:nvPr>
            <p:ph type="title"/>
          </p:nvPr>
        </p:nvSpPr>
        <p:spPr/>
        <p:txBody>
          <a:bodyPr/>
          <a:lstStyle/>
          <a:p>
            <a:r>
              <a:rPr lang="en-IN" dirty="0"/>
              <a:t>Spotify </a:t>
            </a:r>
          </a:p>
        </p:txBody>
      </p:sp>
      <p:sp>
        <p:nvSpPr>
          <p:cNvPr id="3" name="Content Placeholder 2">
            <a:extLst>
              <a:ext uri="{FF2B5EF4-FFF2-40B4-BE49-F238E27FC236}">
                <a16:creationId xmlns:a16="http://schemas.microsoft.com/office/drawing/2014/main" xmlns="" id="{62FFC60B-9DEA-455B-B42B-123EF5ABE357}"/>
              </a:ext>
            </a:extLst>
          </p:cNvPr>
          <p:cNvSpPr>
            <a:spLocks noGrp="1"/>
          </p:cNvSpPr>
          <p:nvPr>
            <p:ph idx="1"/>
          </p:nvPr>
        </p:nvSpPr>
        <p:spPr>
          <a:xfrm>
            <a:off x="734292" y="2590800"/>
            <a:ext cx="10407334" cy="1738604"/>
          </a:xfrm>
        </p:spPr>
        <p:txBody>
          <a:bodyPr>
            <a:normAutofit lnSpcReduction="10000"/>
          </a:bodyPr>
          <a:lstStyle/>
          <a:p>
            <a:pPr marL="0" indent="0">
              <a:buNone/>
            </a:pPr>
            <a:r>
              <a:rPr lang="en-IN" sz="2000" dirty="0">
                <a:latin typeface="Trebuchet MS" panose="020B0603020202020204" pitchFamily="34" charset="0"/>
              </a:rPr>
              <a:t>Spotify’s largest ever campaign push which launched in November 2016 and spread across 14 markets worldwide is a perfect example of how data can drive creativity in marketing. Led by its in-house creative team, this innovative, global campaign was 100% fuelled by insights. Successfully placing a humorous spin on the ‘weird’ highlights of the previous year, the campaign proved the power that lies in creative marketing based on audience insights alone.</a:t>
            </a:r>
          </a:p>
        </p:txBody>
      </p:sp>
      <p:pic>
        <p:nvPicPr>
          <p:cNvPr id="5" name="Picture 4">
            <a:extLst>
              <a:ext uri="{FF2B5EF4-FFF2-40B4-BE49-F238E27FC236}">
                <a16:creationId xmlns:a16="http://schemas.microsoft.com/office/drawing/2014/main" xmlns="" id="{AC8EED58-8477-4AB2-AD19-8040E91C44F5}"/>
              </a:ext>
            </a:extLst>
          </p:cNvPr>
          <p:cNvPicPr>
            <a:picLocks noChangeAspect="1"/>
          </p:cNvPicPr>
          <p:nvPr/>
        </p:nvPicPr>
        <p:blipFill>
          <a:blip r:embed="rId3"/>
          <a:stretch>
            <a:fillRect/>
          </a:stretch>
        </p:blipFill>
        <p:spPr>
          <a:xfrm>
            <a:off x="7218218" y="740402"/>
            <a:ext cx="4752109" cy="1545597"/>
          </a:xfrm>
          <a:prstGeom prst="rect">
            <a:avLst/>
          </a:prstGeom>
        </p:spPr>
      </p:pic>
      <p:pic>
        <p:nvPicPr>
          <p:cNvPr id="7" name="Picture 6">
            <a:extLst>
              <a:ext uri="{FF2B5EF4-FFF2-40B4-BE49-F238E27FC236}">
                <a16:creationId xmlns:a16="http://schemas.microsoft.com/office/drawing/2014/main" xmlns="" id="{DBD16912-43EE-4922-9646-B61C2792FF73}"/>
              </a:ext>
            </a:extLst>
          </p:cNvPr>
          <p:cNvPicPr>
            <a:picLocks noChangeAspect="1"/>
          </p:cNvPicPr>
          <p:nvPr/>
        </p:nvPicPr>
        <p:blipFill>
          <a:blip r:embed="rId4"/>
          <a:stretch>
            <a:fillRect/>
          </a:stretch>
        </p:blipFill>
        <p:spPr>
          <a:xfrm>
            <a:off x="7959012" y="4329405"/>
            <a:ext cx="4224275" cy="2528595"/>
          </a:xfrm>
          <a:prstGeom prst="rect">
            <a:avLst/>
          </a:prstGeom>
        </p:spPr>
      </p:pic>
      <p:pic>
        <p:nvPicPr>
          <p:cNvPr id="9" name="Picture 8">
            <a:extLst>
              <a:ext uri="{FF2B5EF4-FFF2-40B4-BE49-F238E27FC236}">
                <a16:creationId xmlns:a16="http://schemas.microsoft.com/office/drawing/2014/main" xmlns="" id="{81DAAC24-BA42-4242-8BF4-E772FF757212}"/>
              </a:ext>
            </a:extLst>
          </p:cNvPr>
          <p:cNvPicPr>
            <a:picLocks noChangeAspect="1"/>
          </p:cNvPicPr>
          <p:nvPr/>
        </p:nvPicPr>
        <p:blipFill>
          <a:blip r:embed="rId5"/>
          <a:stretch>
            <a:fillRect/>
          </a:stretch>
        </p:blipFill>
        <p:spPr>
          <a:xfrm>
            <a:off x="0" y="4329405"/>
            <a:ext cx="3937518" cy="2528596"/>
          </a:xfrm>
          <a:prstGeom prst="rect">
            <a:avLst/>
          </a:prstGeom>
        </p:spPr>
      </p:pic>
      <p:pic>
        <p:nvPicPr>
          <p:cNvPr id="11" name="Picture 10">
            <a:extLst>
              <a:ext uri="{FF2B5EF4-FFF2-40B4-BE49-F238E27FC236}">
                <a16:creationId xmlns:a16="http://schemas.microsoft.com/office/drawing/2014/main" xmlns="" id="{28251F46-1E1E-44B3-BF71-6CE93868EB93}"/>
              </a:ext>
            </a:extLst>
          </p:cNvPr>
          <p:cNvPicPr>
            <a:picLocks noChangeAspect="1"/>
          </p:cNvPicPr>
          <p:nvPr/>
        </p:nvPicPr>
        <p:blipFill>
          <a:blip r:embed="rId6"/>
          <a:stretch>
            <a:fillRect/>
          </a:stretch>
        </p:blipFill>
        <p:spPr>
          <a:xfrm>
            <a:off x="3937519" y="4329405"/>
            <a:ext cx="4021494" cy="2528596"/>
          </a:xfrm>
          <a:prstGeom prst="rect">
            <a:avLst/>
          </a:prstGeom>
        </p:spPr>
      </p:pic>
    </p:spTree>
    <p:extLst>
      <p:ext uri="{BB962C8B-B14F-4D97-AF65-F5344CB8AC3E}">
        <p14:creationId xmlns:p14="http://schemas.microsoft.com/office/powerpoint/2010/main" val="6182167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D567F9-5770-4EEC-B9E6-D1852F9E7B36}"/>
              </a:ext>
            </a:extLst>
          </p:cNvPr>
          <p:cNvSpPr>
            <a:spLocks noGrp="1"/>
          </p:cNvSpPr>
          <p:nvPr>
            <p:ph type="title"/>
          </p:nvPr>
        </p:nvSpPr>
        <p:spPr/>
        <p:txBody>
          <a:bodyPr/>
          <a:lstStyle/>
          <a:p>
            <a:r>
              <a:rPr lang="en-IN" dirty="0"/>
              <a:t>Absolut</a:t>
            </a:r>
          </a:p>
        </p:txBody>
      </p:sp>
      <p:sp>
        <p:nvSpPr>
          <p:cNvPr id="3" name="Content Placeholder 2">
            <a:extLst>
              <a:ext uri="{FF2B5EF4-FFF2-40B4-BE49-F238E27FC236}">
                <a16:creationId xmlns:a16="http://schemas.microsoft.com/office/drawing/2014/main" xmlns="" id="{895EEA00-2485-4043-A726-E4167663BD11}"/>
              </a:ext>
            </a:extLst>
          </p:cNvPr>
          <p:cNvSpPr>
            <a:spLocks noGrp="1"/>
          </p:cNvSpPr>
          <p:nvPr>
            <p:ph idx="1"/>
          </p:nvPr>
        </p:nvSpPr>
        <p:spPr>
          <a:xfrm>
            <a:off x="942109" y="2439932"/>
            <a:ext cx="5569527" cy="1699964"/>
          </a:xfrm>
        </p:spPr>
        <p:txBody>
          <a:bodyPr>
            <a:normAutofit fontScale="85000" lnSpcReduction="20000"/>
          </a:bodyPr>
          <a:lstStyle/>
          <a:p>
            <a:pPr marL="0" indent="0">
              <a:buNone/>
            </a:pPr>
            <a:r>
              <a:rPr lang="en-IN" sz="2000" dirty="0">
                <a:latin typeface="Trebuchet MS" panose="020B0603020202020204" pitchFamily="34" charset="0"/>
              </a:rPr>
              <a:t>Absolut intricately manages all marketing and manufacturing campaigns in order to serve people with the best. Unlike other contemporaries, Absolut takes pleasure in ensuring a classic experience for all its consumers. Absolut maintains its partly premium stand by ensuring that the products are delivered only to premium outlets.</a:t>
            </a:r>
          </a:p>
        </p:txBody>
      </p:sp>
      <p:pic>
        <p:nvPicPr>
          <p:cNvPr id="5" name="Picture 4">
            <a:extLst>
              <a:ext uri="{FF2B5EF4-FFF2-40B4-BE49-F238E27FC236}">
                <a16:creationId xmlns:a16="http://schemas.microsoft.com/office/drawing/2014/main" xmlns="" id="{55F6AAFD-2780-4955-9A4D-3E51459EDD06}"/>
              </a:ext>
            </a:extLst>
          </p:cNvPr>
          <p:cNvPicPr>
            <a:picLocks noChangeAspect="1"/>
          </p:cNvPicPr>
          <p:nvPr/>
        </p:nvPicPr>
        <p:blipFill>
          <a:blip r:embed="rId2"/>
          <a:stretch>
            <a:fillRect/>
          </a:stretch>
        </p:blipFill>
        <p:spPr>
          <a:xfrm>
            <a:off x="7582400" y="0"/>
            <a:ext cx="4609600" cy="1914377"/>
          </a:xfrm>
          <a:prstGeom prst="rect">
            <a:avLst/>
          </a:prstGeom>
        </p:spPr>
      </p:pic>
      <p:pic>
        <p:nvPicPr>
          <p:cNvPr id="9" name="Picture 8">
            <a:extLst>
              <a:ext uri="{FF2B5EF4-FFF2-40B4-BE49-F238E27FC236}">
                <a16:creationId xmlns:a16="http://schemas.microsoft.com/office/drawing/2014/main" xmlns="" id="{87663A66-9562-47D6-AEB6-9BC509FECD43}"/>
              </a:ext>
            </a:extLst>
          </p:cNvPr>
          <p:cNvPicPr>
            <a:picLocks noChangeAspect="1"/>
          </p:cNvPicPr>
          <p:nvPr/>
        </p:nvPicPr>
        <p:blipFill>
          <a:blip r:embed="rId3"/>
          <a:stretch>
            <a:fillRect/>
          </a:stretch>
        </p:blipFill>
        <p:spPr>
          <a:xfrm>
            <a:off x="7582401" y="1914377"/>
            <a:ext cx="4609600" cy="4993174"/>
          </a:xfrm>
          <a:prstGeom prst="rect">
            <a:avLst/>
          </a:prstGeom>
        </p:spPr>
      </p:pic>
      <p:pic>
        <p:nvPicPr>
          <p:cNvPr id="11" name="Picture 10">
            <a:extLst>
              <a:ext uri="{FF2B5EF4-FFF2-40B4-BE49-F238E27FC236}">
                <a16:creationId xmlns:a16="http://schemas.microsoft.com/office/drawing/2014/main" xmlns="" id="{BCABE5B9-8AAC-4ACE-83F2-D47BC4B2378E}"/>
              </a:ext>
            </a:extLst>
          </p:cNvPr>
          <p:cNvPicPr>
            <a:picLocks noChangeAspect="1"/>
          </p:cNvPicPr>
          <p:nvPr/>
        </p:nvPicPr>
        <p:blipFill>
          <a:blip r:embed="rId4"/>
          <a:stretch>
            <a:fillRect/>
          </a:stretch>
        </p:blipFill>
        <p:spPr>
          <a:xfrm>
            <a:off x="-2" y="4189446"/>
            <a:ext cx="2099388" cy="2668554"/>
          </a:xfrm>
          <a:prstGeom prst="rect">
            <a:avLst/>
          </a:prstGeom>
        </p:spPr>
      </p:pic>
      <p:pic>
        <p:nvPicPr>
          <p:cNvPr id="13" name="Picture 12">
            <a:extLst>
              <a:ext uri="{FF2B5EF4-FFF2-40B4-BE49-F238E27FC236}">
                <a16:creationId xmlns:a16="http://schemas.microsoft.com/office/drawing/2014/main" xmlns="" id="{73EA67A3-9CD1-4192-BDAF-F1DA728BC50A}"/>
              </a:ext>
            </a:extLst>
          </p:cNvPr>
          <p:cNvPicPr>
            <a:picLocks noChangeAspect="1"/>
          </p:cNvPicPr>
          <p:nvPr/>
        </p:nvPicPr>
        <p:blipFill>
          <a:blip r:embed="rId5"/>
          <a:stretch>
            <a:fillRect/>
          </a:stretch>
        </p:blipFill>
        <p:spPr>
          <a:xfrm>
            <a:off x="2099388" y="4189447"/>
            <a:ext cx="5483011" cy="2668554"/>
          </a:xfrm>
          <a:prstGeom prst="rect">
            <a:avLst/>
          </a:prstGeom>
        </p:spPr>
      </p:pic>
    </p:spTree>
    <p:extLst>
      <p:ext uri="{BB962C8B-B14F-4D97-AF65-F5344CB8AC3E}">
        <p14:creationId xmlns:p14="http://schemas.microsoft.com/office/powerpoint/2010/main" val="30902802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21C31C-FDA3-4112-A015-0C1F81770E6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1D218EB7-C8C9-4C0A-AA50-E0018BABDCAE}"/>
              </a:ext>
            </a:extLst>
          </p:cNvPr>
          <p:cNvPicPr>
            <a:picLocks noGrp="1" noChangeAspect="1"/>
          </p:cNvPicPr>
          <p:nvPr>
            <p:ph idx="1"/>
          </p:nvPr>
        </p:nvPicPr>
        <p:blipFill>
          <a:blip r:embed="rId2"/>
          <a:stretch>
            <a:fillRect/>
          </a:stretch>
        </p:blipFill>
        <p:spPr>
          <a:xfrm>
            <a:off x="0" y="1"/>
            <a:ext cx="12192000" cy="6858000"/>
          </a:xfrm>
        </p:spPr>
      </p:pic>
    </p:spTree>
    <p:extLst>
      <p:ext uri="{BB962C8B-B14F-4D97-AF65-F5344CB8AC3E}">
        <p14:creationId xmlns:p14="http://schemas.microsoft.com/office/powerpoint/2010/main" val="3062825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AA1AE6-AFA8-4F2A-9419-A6899547B961}"/>
              </a:ext>
            </a:extLst>
          </p:cNvPr>
          <p:cNvSpPr>
            <a:spLocks noGrp="1"/>
          </p:cNvSpPr>
          <p:nvPr>
            <p:ph type="title"/>
          </p:nvPr>
        </p:nvSpPr>
        <p:spPr/>
        <p:txBody>
          <a:bodyPr/>
          <a:lstStyle/>
          <a:p>
            <a:r>
              <a:rPr lang="en-IN" dirty="0"/>
              <a:t>Visit the following link for further reading:</a:t>
            </a:r>
          </a:p>
        </p:txBody>
      </p:sp>
      <p:sp>
        <p:nvSpPr>
          <p:cNvPr id="3" name="Content Placeholder 2">
            <a:extLst>
              <a:ext uri="{FF2B5EF4-FFF2-40B4-BE49-F238E27FC236}">
                <a16:creationId xmlns:a16="http://schemas.microsoft.com/office/drawing/2014/main" xmlns="" id="{333297A7-2311-4B60-A8E2-002EC6F754A0}"/>
              </a:ext>
            </a:extLst>
          </p:cNvPr>
          <p:cNvSpPr>
            <a:spLocks noGrp="1"/>
          </p:cNvSpPr>
          <p:nvPr>
            <p:ph idx="1"/>
          </p:nvPr>
        </p:nvSpPr>
        <p:spPr>
          <a:xfrm>
            <a:off x="0" y="2222287"/>
            <a:ext cx="12192000" cy="4206505"/>
          </a:xfrm>
        </p:spPr>
        <p:txBody>
          <a:bodyPr>
            <a:normAutofit/>
          </a:bodyPr>
          <a:lstStyle/>
          <a:p>
            <a:pPr marL="0" indent="0" algn="ctr">
              <a:buNone/>
            </a:pPr>
            <a:r>
              <a:rPr lang="en-IN" sz="7200" dirty="0">
                <a:ln w="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hlinkClick r:id="rId2"/>
              </a:rPr>
              <a:t>https://paste.ee/p/YVP69</a:t>
            </a:r>
            <a:endParaRPr lang="en-IN" sz="7200" dirty="0">
              <a:ln w="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a:p>
            <a:pPr marL="0" indent="0" algn="ctr">
              <a:buNone/>
            </a:pPr>
            <a:r>
              <a:rPr lang="en-IN"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*”www” not required</a:t>
            </a:r>
          </a:p>
        </p:txBody>
      </p:sp>
    </p:spTree>
    <p:extLst>
      <p:ext uri="{BB962C8B-B14F-4D97-AF65-F5344CB8AC3E}">
        <p14:creationId xmlns:p14="http://schemas.microsoft.com/office/powerpoint/2010/main" val="2672310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Creativity: An aspect of Marketing</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2618509"/>
            <a:ext cx="9372536" cy="3543589"/>
          </a:xfrm>
        </p:spPr>
      </p:pic>
    </p:spTree>
    <p:extLst>
      <p:ext uri="{BB962C8B-B14F-4D97-AF65-F5344CB8AC3E}">
        <p14:creationId xmlns:p14="http://schemas.microsoft.com/office/powerpoint/2010/main" val="16496775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9EAD7-848D-4210-82BE-2720A0432BAD}"/>
              </a:ext>
            </a:extLst>
          </p:cNvPr>
          <p:cNvSpPr>
            <a:spLocks noGrp="1"/>
          </p:cNvSpPr>
          <p:nvPr>
            <p:ph type="title"/>
          </p:nvPr>
        </p:nvSpPr>
        <p:spPr>
          <a:xfrm>
            <a:off x="269108" y="1016863"/>
            <a:ext cx="10571998" cy="970450"/>
          </a:xfrm>
        </p:spPr>
        <p:txBody>
          <a:bodyPr/>
          <a:lstStyle/>
          <a:p>
            <a:r>
              <a:rPr lang="en-IN" dirty="0"/>
              <a:t>Why is Marketing significant? </a:t>
            </a:r>
          </a:p>
        </p:txBody>
      </p:sp>
      <p:sp>
        <p:nvSpPr>
          <p:cNvPr id="3" name="Content Placeholder 2">
            <a:extLst>
              <a:ext uri="{FF2B5EF4-FFF2-40B4-BE49-F238E27FC236}">
                <a16:creationId xmlns:a16="http://schemas.microsoft.com/office/drawing/2014/main" xmlns="" id="{A919EDD0-C7FA-4420-B88A-5881DC490B69}"/>
              </a:ext>
            </a:extLst>
          </p:cNvPr>
          <p:cNvSpPr>
            <a:spLocks noGrp="1"/>
          </p:cNvSpPr>
          <p:nvPr>
            <p:ph idx="1"/>
          </p:nvPr>
        </p:nvSpPr>
        <p:spPr>
          <a:xfrm>
            <a:off x="983673" y="2521527"/>
            <a:ext cx="10515600" cy="3754582"/>
          </a:xfrm>
        </p:spPr>
        <p:txBody>
          <a:bodyPr>
            <a:normAutofit fontScale="92500" lnSpcReduction="10000"/>
          </a:bodyPr>
          <a:lstStyle/>
          <a:p>
            <a:pPr marL="0" indent="0">
              <a:buNone/>
            </a:pPr>
            <a:r>
              <a:rPr lang="en-IN" dirty="0">
                <a:latin typeface="Trebuchet MS" panose="020B0603020202020204" pitchFamily="34" charset="0"/>
              </a:rPr>
              <a:t>Marketing is often mistook for advertising. It is much more intricate than that. It involves multiple layers of study, research, brain-storming, ideating and implementation. Marketing is important, especially for start-ups and new businesses, for the following reasons: </a:t>
            </a:r>
          </a:p>
          <a:p>
            <a:pPr>
              <a:lnSpc>
                <a:spcPct val="150000"/>
              </a:lnSpc>
            </a:pPr>
            <a:r>
              <a:rPr lang="en-IN" dirty="0">
                <a:latin typeface="Trebuchet MS" panose="020B0603020202020204" pitchFamily="34" charset="0"/>
              </a:rPr>
              <a:t>Spreads your Brand’s </a:t>
            </a:r>
            <a:r>
              <a:rPr lang="en-IN" b="1" dirty="0">
                <a:effectLst>
                  <a:outerShdw blurRad="38100" dist="38100" dir="2700000" algn="tl">
                    <a:srgbClr val="000000">
                      <a:alpha val="43137"/>
                    </a:srgbClr>
                  </a:outerShdw>
                </a:effectLst>
                <a:latin typeface="Trebuchet MS" panose="020B0603020202020204" pitchFamily="34" charset="0"/>
              </a:rPr>
              <a:t>name</a:t>
            </a:r>
            <a:r>
              <a:rPr lang="en-IN" dirty="0">
                <a:latin typeface="Trebuchet MS" panose="020B0603020202020204" pitchFamily="34" charset="0"/>
              </a:rPr>
              <a:t> and establishes its </a:t>
            </a:r>
            <a:r>
              <a:rPr lang="en-IN" b="1" dirty="0">
                <a:effectLst>
                  <a:outerShdw blurRad="38100" dist="38100" dir="2700000" algn="tl">
                    <a:srgbClr val="000000">
                      <a:alpha val="43137"/>
                    </a:srgbClr>
                  </a:outerShdw>
                </a:effectLst>
                <a:latin typeface="Trebuchet MS" panose="020B0603020202020204" pitchFamily="34" charset="0"/>
              </a:rPr>
              <a:t>Identity</a:t>
            </a:r>
            <a:r>
              <a:rPr lang="en-IN" dirty="0">
                <a:latin typeface="Trebuchet MS" panose="020B0603020202020204" pitchFamily="34" charset="0"/>
              </a:rPr>
              <a:t>.</a:t>
            </a:r>
          </a:p>
          <a:p>
            <a:pPr>
              <a:lnSpc>
                <a:spcPct val="150000"/>
              </a:lnSpc>
            </a:pPr>
            <a:r>
              <a:rPr lang="en-IN" b="1" dirty="0">
                <a:effectLst>
                  <a:outerShdw blurRad="38100" dist="38100" dir="2700000" algn="tl">
                    <a:srgbClr val="000000">
                      <a:alpha val="43137"/>
                    </a:srgbClr>
                  </a:outerShdw>
                </a:effectLst>
                <a:latin typeface="Trebuchet MS" panose="020B0603020202020204" pitchFamily="34" charset="0"/>
              </a:rPr>
              <a:t>Differentiates</a:t>
            </a:r>
            <a:r>
              <a:rPr lang="en-IN" dirty="0">
                <a:latin typeface="Trebuchet MS" panose="020B0603020202020204" pitchFamily="34" charset="0"/>
              </a:rPr>
              <a:t> your product from the competition's .  </a:t>
            </a:r>
          </a:p>
          <a:p>
            <a:pPr>
              <a:lnSpc>
                <a:spcPct val="150000"/>
              </a:lnSpc>
            </a:pPr>
            <a:r>
              <a:rPr lang="en-IN" dirty="0">
                <a:latin typeface="Trebuchet MS" panose="020B0603020202020204" pitchFamily="34" charset="0"/>
              </a:rPr>
              <a:t>Helps </a:t>
            </a:r>
            <a:r>
              <a:rPr lang="en-IN" b="1" dirty="0">
                <a:effectLst>
                  <a:outerShdw blurRad="38100" dist="38100" dir="2700000" algn="tl">
                    <a:srgbClr val="000000">
                      <a:alpha val="43137"/>
                    </a:srgbClr>
                  </a:outerShdw>
                </a:effectLst>
                <a:latin typeface="Trebuchet MS" panose="020B0603020202020204" pitchFamily="34" charset="0"/>
              </a:rPr>
              <a:t>gain</a:t>
            </a:r>
            <a:r>
              <a:rPr lang="en-IN" dirty="0">
                <a:latin typeface="Trebuchet MS" panose="020B0603020202020204" pitchFamily="34" charset="0"/>
              </a:rPr>
              <a:t> and </a:t>
            </a:r>
            <a:r>
              <a:rPr lang="en-IN" b="1" dirty="0">
                <a:effectLst>
                  <a:outerShdw blurRad="38100" dist="38100" dir="2700000" algn="tl">
                    <a:srgbClr val="000000">
                      <a:alpha val="43137"/>
                    </a:srgbClr>
                  </a:outerShdw>
                </a:effectLst>
                <a:latin typeface="Trebuchet MS" panose="020B0603020202020204" pitchFamily="34" charset="0"/>
              </a:rPr>
              <a:t>retain</a:t>
            </a:r>
            <a:r>
              <a:rPr lang="en-IN" dirty="0">
                <a:latin typeface="Trebuchet MS" panose="020B0603020202020204" pitchFamily="34" charset="0"/>
              </a:rPr>
              <a:t> </a:t>
            </a:r>
            <a:r>
              <a:rPr lang="en-IN" b="1" dirty="0">
                <a:effectLst>
                  <a:outerShdw blurRad="38100" dist="38100" dir="2700000" algn="tl">
                    <a:srgbClr val="000000">
                      <a:alpha val="43137"/>
                    </a:srgbClr>
                  </a:outerShdw>
                </a:effectLst>
                <a:latin typeface="Trebuchet MS" panose="020B0603020202020204" pitchFamily="34" charset="0"/>
              </a:rPr>
              <a:t>customers</a:t>
            </a:r>
            <a:r>
              <a:rPr lang="en-IN" dirty="0">
                <a:latin typeface="Trebuchet MS" panose="020B0603020202020204" pitchFamily="34" charset="0"/>
              </a:rPr>
              <a:t> and ensures </a:t>
            </a:r>
            <a:r>
              <a:rPr lang="en-IN" b="1" dirty="0" smtClean="0">
                <a:effectLst>
                  <a:outerShdw blurRad="38100" dist="38100" dir="2700000" algn="tl">
                    <a:srgbClr val="000000">
                      <a:alpha val="43137"/>
                    </a:srgbClr>
                  </a:outerShdw>
                </a:effectLst>
                <a:latin typeface="Trebuchet MS" panose="020B0603020202020204" pitchFamily="34" charset="0"/>
              </a:rPr>
              <a:t>longevity (long life)</a:t>
            </a:r>
            <a:r>
              <a:rPr lang="en-IN" dirty="0" smtClean="0">
                <a:latin typeface="Trebuchet MS" panose="020B0603020202020204" pitchFamily="34" charset="0"/>
              </a:rPr>
              <a:t> </a:t>
            </a:r>
            <a:r>
              <a:rPr lang="en-IN" dirty="0">
                <a:latin typeface="Trebuchet MS" panose="020B0603020202020204" pitchFamily="34" charset="0"/>
              </a:rPr>
              <a:t>to them. </a:t>
            </a:r>
          </a:p>
          <a:p>
            <a:pPr>
              <a:lnSpc>
                <a:spcPct val="150000"/>
              </a:lnSpc>
            </a:pPr>
            <a:r>
              <a:rPr lang="en-IN" dirty="0">
                <a:latin typeface="Trebuchet MS" panose="020B0603020202020204" pitchFamily="34" charset="0"/>
              </a:rPr>
              <a:t>Creates avenues for </a:t>
            </a:r>
            <a:r>
              <a:rPr lang="en-IN" b="1" dirty="0">
                <a:effectLst>
                  <a:outerShdw blurRad="38100" dist="38100" dir="2700000" algn="tl">
                    <a:srgbClr val="000000">
                      <a:alpha val="43137"/>
                    </a:srgbClr>
                  </a:outerShdw>
                </a:effectLst>
                <a:latin typeface="Trebuchet MS" panose="020B0603020202020204" pitchFamily="34" charset="0"/>
              </a:rPr>
              <a:t>development</a:t>
            </a:r>
            <a:r>
              <a:rPr lang="en-IN" dirty="0">
                <a:latin typeface="Trebuchet MS" panose="020B0603020202020204" pitchFamily="34" charset="0"/>
              </a:rPr>
              <a:t> of the Brand/product/service. </a:t>
            </a:r>
          </a:p>
        </p:txBody>
      </p:sp>
      <p:pic>
        <p:nvPicPr>
          <p:cNvPr id="5" name="Picture 4">
            <a:extLst>
              <a:ext uri="{FF2B5EF4-FFF2-40B4-BE49-F238E27FC236}">
                <a16:creationId xmlns:a16="http://schemas.microsoft.com/office/drawing/2014/main" xmlns="" id="{B7AB2A2D-72F3-4B6F-BFCF-B3A89D8C1061}"/>
              </a:ext>
            </a:extLst>
          </p:cNvPr>
          <p:cNvPicPr>
            <a:picLocks noChangeAspect="1"/>
          </p:cNvPicPr>
          <p:nvPr/>
        </p:nvPicPr>
        <p:blipFill>
          <a:blip r:embed="rId2"/>
          <a:stretch>
            <a:fillRect/>
          </a:stretch>
        </p:blipFill>
        <p:spPr>
          <a:xfrm>
            <a:off x="8853055" y="928317"/>
            <a:ext cx="2646218" cy="1239470"/>
          </a:xfrm>
          <a:prstGeom prst="rect">
            <a:avLst/>
          </a:prstGeom>
        </p:spPr>
      </p:pic>
    </p:spTree>
    <p:extLst>
      <p:ext uri="{BB962C8B-B14F-4D97-AF65-F5344CB8AC3E}">
        <p14:creationId xmlns:p14="http://schemas.microsoft.com/office/powerpoint/2010/main" val="11585564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E743BD-3D32-4D13-8A7D-8C0E4578978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5F9CB33F-E9B8-48E1-B3CE-B3F5AE5ECE21}"/>
              </a:ext>
            </a:extLst>
          </p:cNvPr>
          <p:cNvPicPr>
            <a:picLocks noGrp="1" noChangeAspect="1"/>
          </p:cNvPicPr>
          <p:nvPr>
            <p:ph idx="1"/>
          </p:nvPr>
        </p:nvPicPr>
        <p:blipFill>
          <a:blip r:embed="rId2"/>
          <a:stretch>
            <a:fillRect/>
          </a:stretch>
        </p:blipFill>
        <p:spPr>
          <a:xfrm>
            <a:off x="916405" y="518111"/>
            <a:ext cx="10381248" cy="5839452"/>
          </a:xfrm>
        </p:spPr>
      </p:pic>
    </p:spTree>
    <p:extLst>
      <p:ext uri="{BB962C8B-B14F-4D97-AF65-F5344CB8AC3E}">
        <p14:creationId xmlns:p14="http://schemas.microsoft.com/office/powerpoint/2010/main" val="20543751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E5A75E-A83F-496E-B935-B77AB20880B1}"/>
              </a:ext>
            </a:extLst>
          </p:cNvPr>
          <p:cNvSpPr>
            <a:spLocks noGrp="1"/>
          </p:cNvSpPr>
          <p:nvPr>
            <p:ph type="title"/>
          </p:nvPr>
        </p:nvSpPr>
        <p:spPr/>
        <p:txBody>
          <a:bodyPr/>
          <a:lstStyle/>
          <a:p>
            <a:r>
              <a:rPr lang="en-IN" dirty="0"/>
              <a:t>Terminologies and Jargons</a:t>
            </a:r>
          </a:p>
        </p:txBody>
      </p:sp>
      <p:sp>
        <p:nvSpPr>
          <p:cNvPr id="3" name="Content Placeholder 2">
            <a:extLst>
              <a:ext uri="{FF2B5EF4-FFF2-40B4-BE49-F238E27FC236}">
                <a16:creationId xmlns:a16="http://schemas.microsoft.com/office/drawing/2014/main" xmlns="" id="{C8B08120-DFEC-430B-8296-7E77B2081CE2}"/>
              </a:ext>
            </a:extLst>
          </p:cNvPr>
          <p:cNvSpPr>
            <a:spLocks noGrp="1"/>
          </p:cNvSpPr>
          <p:nvPr>
            <p:ph idx="1"/>
          </p:nvPr>
        </p:nvSpPr>
        <p:spPr>
          <a:xfrm>
            <a:off x="831272" y="2876246"/>
            <a:ext cx="10612583" cy="4388342"/>
          </a:xfrm>
        </p:spPr>
        <p:txBody>
          <a:bodyPr>
            <a:normAutofit/>
          </a:bodyPr>
          <a:lstStyle/>
          <a:p>
            <a:pPr marL="0" indent="0">
              <a:lnSpc>
                <a:spcPct val="150000"/>
              </a:lnSpc>
              <a:buNone/>
            </a:pPr>
            <a:r>
              <a:rPr lang="en-IN" sz="2000" dirty="0">
                <a:latin typeface="Trebuchet MS" panose="020B0603020202020204" pitchFamily="34" charset="0"/>
              </a:rPr>
              <a:t>There is a plethora of terminologies concerned with the aspect of Marketing. These help define different methodologies, ideals, marketing practices etc. which are often followed and implemented throughout the marketing procedures. We will explain in crisp detail these terminologies in the following slides, as they are indispensable features of the Marketing world. </a:t>
            </a:r>
          </a:p>
        </p:txBody>
      </p:sp>
      <p:pic>
        <p:nvPicPr>
          <p:cNvPr id="5" name="Picture 4">
            <a:extLst>
              <a:ext uri="{FF2B5EF4-FFF2-40B4-BE49-F238E27FC236}">
                <a16:creationId xmlns:a16="http://schemas.microsoft.com/office/drawing/2014/main" xmlns="" id="{CAA60CEC-4D6A-4FD2-ADFF-E1FACE0FA564}"/>
              </a:ext>
            </a:extLst>
          </p:cNvPr>
          <p:cNvPicPr>
            <a:picLocks noChangeAspect="1"/>
          </p:cNvPicPr>
          <p:nvPr/>
        </p:nvPicPr>
        <p:blipFill>
          <a:blip r:embed="rId3"/>
          <a:stretch>
            <a:fillRect/>
          </a:stretch>
        </p:blipFill>
        <p:spPr>
          <a:xfrm>
            <a:off x="9064154" y="982132"/>
            <a:ext cx="2467150" cy="1202926"/>
          </a:xfrm>
          <a:prstGeom prst="rect">
            <a:avLst/>
          </a:prstGeom>
        </p:spPr>
      </p:pic>
    </p:spTree>
    <p:extLst>
      <p:ext uri="{BB962C8B-B14F-4D97-AF65-F5344CB8AC3E}">
        <p14:creationId xmlns:p14="http://schemas.microsoft.com/office/powerpoint/2010/main" val="1856210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3155E5-3071-4102-866A-3211C92A98AB}"/>
              </a:ext>
            </a:extLst>
          </p:cNvPr>
          <p:cNvSpPr>
            <a:spLocks noGrp="1"/>
          </p:cNvSpPr>
          <p:nvPr>
            <p:ph type="title"/>
          </p:nvPr>
        </p:nvSpPr>
        <p:spPr/>
        <p:txBody>
          <a:bodyPr/>
          <a:lstStyle/>
          <a:p>
            <a:r>
              <a:rPr lang="en-IN" dirty="0"/>
              <a:t>Demographics </a:t>
            </a:r>
          </a:p>
        </p:txBody>
      </p:sp>
      <p:sp>
        <p:nvSpPr>
          <p:cNvPr id="3" name="Content Placeholder 2">
            <a:extLst>
              <a:ext uri="{FF2B5EF4-FFF2-40B4-BE49-F238E27FC236}">
                <a16:creationId xmlns:a16="http://schemas.microsoft.com/office/drawing/2014/main" xmlns="" id="{E0248942-EF4B-40A8-B7B2-D92F816A490D}"/>
              </a:ext>
            </a:extLst>
          </p:cNvPr>
          <p:cNvSpPr>
            <a:spLocks noGrp="1"/>
          </p:cNvSpPr>
          <p:nvPr>
            <p:ph idx="1"/>
          </p:nvPr>
        </p:nvSpPr>
        <p:spPr>
          <a:xfrm>
            <a:off x="665018" y="2507672"/>
            <a:ext cx="10640291" cy="4142509"/>
          </a:xfrm>
        </p:spPr>
        <p:txBody>
          <a:bodyPr>
            <a:normAutofit lnSpcReduction="10000"/>
          </a:bodyPr>
          <a:lstStyle/>
          <a:p>
            <a:r>
              <a:rPr lang="en-IN" sz="2000" dirty="0">
                <a:latin typeface="Trebuchet MS" panose="020B0603020202020204" pitchFamily="34" charset="0"/>
              </a:rPr>
              <a:t>Demographics is the statistical study of a population based on factors such as age, race and sex, among others.  </a:t>
            </a:r>
          </a:p>
          <a:p>
            <a:r>
              <a:rPr lang="en-IN" sz="2000" dirty="0" smtClean="0">
                <a:latin typeface="Trebuchet MS" panose="020B0603020202020204" pitchFamily="34" charset="0"/>
              </a:rPr>
              <a:t>Understanding </a:t>
            </a:r>
            <a:r>
              <a:rPr lang="en-IN" sz="2000" dirty="0">
                <a:latin typeface="Trebuchet MS" panose="020B0603020202020204" pitchFamily="34" charset="0"/>
              </a:rPr>
              <a:t>the demographics of your </a:t>
            </a:r>
            <a:r>
              <a:rPr lang="en-IN" sz="2000" b="1" dirty="0">
                <a:effectLst>
                  <a:outerShdw blurRad="38100" dist="38100" dir="2700000" algn="tl">
                    <a:srgbClr val="000000">
                      <a:alpha val="43137"/>
                    </a:srgbClr>
                  </a:outerShdw>
                </a:effectLst>
                <a:latin typeface="Trebuchet MS" panose="020B0603020202020204" pitchFamily="34" charset="0"/>
              </a:rPr>
              <a:t>target customers</a:t>
            </a:r>
            <a:r>
              <a:rPr lang="en-IN" sz="2000" dirty="0">
                <a:latin typeface="Trebuchet MS" panose="020B0603020202020204" pitchFamily="34" charset="0"/>
              </a:rPr>
              <a:t> is critical for the success of your business. Not only do you need to understand them in order to decide exactly what your product and services mixes will include, but this information will also affect </a:t>
            </a:r>
            <a:r>
              <a:rPr lang="en-IN" sz="2000" b="1" dirty="0">
                <a:effectLst>
                  <a:outerShdw blurRad="38100" dist="38100" dir="2700000" algn="tl">
                    <a:srgbClr val="000000">
                      <a:alpha val="43137"/>
                    </a:srgbClr>
                  </a:outerShdw>
                </a:effectLst>
                <a:latin typeface="Trebuchet MS" panose="020B0603020202020204" pitchFamily="34" charset="0"/>
              </a:rPr>
              <a:t>pricing, packaging, promotion and place.</a:t>
            </a:r>
          </a:p>
          <a:p>
            <a:r>
              <a:rPr lang="en-IN" sz="2000" dirty="0" smtClean="0">
                <a:latin typeface="Trebuchet MS" panose="020B0603020202020204" pitchFamily="34" charset="0"/>
              </a:rPr>
              <a:t>Various </a:t>
            </a:r>
            <a:r>
              <a:rPr lang="en-IN" sz="2000" dirty="0">
                <a:latin typeface="Trebuchet MS" panose="020B0603020202020204" pitchFamily="34" charset="0"/>
              </a:rPr>
              <a:t>factors such as </a:t>
            </a:r>
            <a:r>
              <a:rPr lang="en-IN" sz="2000" b="1" dirty="0">
                <a:latin typeface="Trebuchet MS" panose="020B0603020202020204" pitchFamily="34" charset="0"/>
              </a:rPr>
              <a:t>Purchasing power, Residences, Means of transportation,</a:t>
            </a:r>
            <a:r>
              <a:rPr lang="en-IN" sz="2000" dirty="0">
                <a:latin typeface="Trebuchet MS" panose="020B0603020202020204" pitchFamily="34" charset="0"/>
              </a:rPr>
              <a:t> </a:t>
            </a:r>
            <a:r>
              <a:rPr lang="en-IN" sz="2000" b="1" dirty="0">
                <a:latin typeface="Trebuchet MS" panose="020B0603020202020204" pitchFamily="34" charset="0"/>
              </a:rPr>
              <a:t>Age ranges, Family status, Leisure activities, etc. </a:t>
            </a:r>
            <a:r>
              <a:rPr lang="en-IN" sz="2000" dirty="0">
                <a:latin typeface="Trebuchet MS" panose="020B0603020202020204" pitchFamily="34" charset="0"/>
              </a:rPr>
              <a:t>are considered. </a:t>
            </a:r>
          </a:p>
          <a:p>
            <a:r>
              <a:rPr lang="en-IN" sz="2000" dirty="0" smtClean="0">
                <a:latin typeface="Trebuchet MS" panose="020B0603020202020204" pitchFamily="34" charset="0"/>
              </a:rPr>
              <a:t>Demographic </a:t>
            </a:r>
            <a:r>
              <a:rPr lang="en-IN" sz="2000" dirty="0">
                <a:latin typeface="Trebuchet MS" panose="020B0603020202020204" pitchFamily="34" charset="0"/>
              </a:rPr>
              <a:t>study aids in lowering marketing costs, identifying new opportunities, understanding the ideal customer, creating unique selling points and a consequent increase in sales. </a:t>
            </a:r>
            <a:r>
              <a:rPr lang="en-IN" dirty="0"/>
              <a:t/>
            </a:r>
            <a:br>
              <a:rPr lang="en-IN" dirty="0"/>
            </a:br>
            <a:endParaRPr lang="en-IN" dirty="0"/>
          </a:p>
        </p:txBody>
      </p:sp>
      <p:pic>
        <p:nvPicPr>
          <p:cNvPr id="8" name="Picture 7">
            <a:extLst>
              <a:ext uri="{FF2B5EF4-FFF2-40B4-BE49-F238E27FC236}">
                <a16:creationId xmlns:a16="http://schemas.microsoft.com/office/drawing/2014/main" xmlns="" id="{F497101A-CEB8-4077-B954-B0C62E96CA0A}"/>
              </a:ext>
            </a:extLst>
          </p:cNvPr>
          <p:cNvPicPr>
            <a:picLocks noChangeAspect="1"/>
          </p:cNvPicPr>
          <p:nvPr/>
        </p:nvPicPr>
        <p:blipFill>
          <a:blip r:embed="rId3"/>
          <a:stretch>
            <a:fillRect/>
          </a:stretch>
        </p:blipFill>
        <p:spPr>
          <a:xfrm rot="10800000" flipV="1">
            <a:off x="7812503" y="1060949"/>
            <a:ext cx="3492806" cy="1146231"/>
          </a:xfrm>
          <a:prstGeom prst="rect">
            <a:avLst/>
          </a:prstGeom>
        </p:spPr>
      </p:pic>
    </p:spTree>
    <p:extLst>
      <p:ext uri="{BB962C8B-B14F-4D97-AF65-F5344CB8AC3E}">
        <p14:creationId xmlns:p14="http://schemas.microsoft.com/office/powerpoint/2010/main" val="1109905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99AA9B-44A0-4D52-B44E-19D178E0552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xmlns="" id="{3FA1A58F-9317-4B52-879B-6C3A4A702644}"/>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xmlns="" id="{6312889F-A97D-4431-AB3A-062B34205631}"/>
              </a:ext>
            </a:extLst>
          </p:cNvPr>
          <p:cNvPicPr>
            <a:picLocks noChangeAspect="1"/>
          </p:cNvPicPr>
          <p:nvPr/>
        </p:nvPicPr>
        <p:blipFill rotWithShape="1">
          <a:blip r:embed="rId2"/>
          <a:srcRect/>
          <a:stretch/>
        </p:blipFill>
        <p:spPr>
          <a:xfrm>
            <a:off x="0" y="0"/>
            <a:ext cx="12192000" cy="6858000"/>
          </a:xfrm>
          <a:prstGeom prst="rect">
            <a:avLst/>
          </a:prstGeom>
        </p:spPr>
      </p:pic>
    </p:spTree>
    <p:extLst>
      <p:ext uri="{BB962C8B-B14F-4D97-AF65-F5344CB8AC3E}">
        <p14:creationId xmlns:p14="http://schemas.microsoft.com/office/powerpoint/2010/main" val="34881811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C1EC4-AB3D-44AC-883C-7317FD5FFA79}"/>
              </a:ext>
            </a:extLst>
          </p:cNvPr>
          <p:cNvSpPr>
            <a:spLocks noGrp="1"/>
          </p:cNvSpPr>
          <p:nvPr>
            <p:ph type="title"/>
          </p:nvPr>
        </p:nvSpPr>
        <p:spPr>
          <a:xfrm>
            <a:off x="380791" y="457167"/>
            <a:ext cx="10571998" cy="970450"/>
          </a:xfrm>
        </p:spPr>
        <p:txBody>
          <a:bodyPr>
            <a:normAutofit fontScale="90000"/>
          </a:bodyPr>
          <a:lstStyle/>
          <a:p>
            <a:r>
              <a:rPr lang="en-IN" dirty="0" smtClean="0"/>
              <a:t/>
            </a:r>
            <a:br>
              <a:rPr lang="en-IN" dirty="0" smtClean="0"/>
            </a:br>
            <a:r>
              <a:rPr lang="en-IN" dirty="0"/>
              <a:t/>
            </a:r>
            <a:br>
              <a:rPr lang="en-IN" dirty="0"/>
            </a:br>
            <a:r>
              <a:rPr lang="en-IN" dirty="0" smtClean="0"/>
              <a:t>Defining </a:t>
            </a:r>
            <a:r>
              <a:rPr lang="en-IN" dirty="0"/>
              <a:t>your Target Market </a:t>
            </a:r>
          </a:p>
        </p:txBody>
      </p:sp>
      <p:sp>
        <p:nvSpPr>
          <p:cNvPr id="3" name="Content Placeholder 2">
            <a:extLst>
              <a:ext uri="{FF2B5EF4-FFF2-40B4-BE49-F238E27FC236}">
                <a16:creationId xmlns:a16="http://schemas.microsoft.com/office/drawing/2014/main" xmlns="" id="{2AA8FCE6-BF4F-41A1-8845-E1D00550A9F2}"/>
              </a:ext>
            </a:extLst>
          </p:cNvPr>
          <p:cNvSpPr>
            <a:spLocks noGrp="1"/>
          </p:cNvSpPr>
          <p:nvPr>
            <p:ph idx="1"/>
          </p:nvPr>
        </p:nvSpPr>
        <p:spPr>
          <a:xfrm>
            <a:off x="678873" y="2438399"/>
            <a:ext cx="10737272" cy="3893127"/>
          </a:xfrm>
        </p:spPr>
        <p:txBody>
          <a:bodyPr>
            <a:normAutofit fontScale="77500" lnSpcReduction="20000"/>
          </a:bodyPr>
          <a:lstStyle/>
          <a:p>
            <a:r>
              <a:rPr lang="en-IN" dirty="0">
                <a:latin typeface="Trebuchet MS" panose="020B0603020202020204" pitchFamily="34" charset="0"/>
              </a:rPr>
              <a:t>No one can afford to target everyone. Small businesses can effectively compete with large companies by targeting a </a:t>
            </a:r>
            <a:r>
              <a:rPr lang="en-IN" dirty="0" smtClean="0">
                <a:latin typeface="Trebuchet MS" panose="020B0603020202020204" pitchFamily="34" charset="0"/>
              </a:rPr>
              <a:t>nice </a:t>
            </a:r>
            <a:r>
              <a:rPr lang="en-IN" dirty="0">
                <a:latin typeface="Trebuchet MS" panose="020B0603020202020204" pitchFamily="34" charset="0"/>
              </a:rPr>
              <a:t>market. </a:t>
            </a:r>
          </a:p>
          <a:p>
            <a:r>
              <a:rPr lang="en-IN" dirty="0">
                <a:latin typeface="Trebuchet MS" panose="020B0603020202020204" pitchFamily="34" charset="0"/>
              </a:rPr>
              <a:t>Target marketing allows you to focus your marketing dollars and brand message on a specific market that is more likely to buy from you than other markets. This is a much more affordable, efficient, and effective way to reach potential clients and generate business.</a:t>
            </a:r>
          </a:p>
          <a:p>
            <a:r>
              <a:rPr lang="en-IN" dirty="0">
                <a:latin typeface="Trebuchet MS" panose="020B0603020202020204" pitchFamily="34" charset="0"/>
              </a:rPr>
              <a:t>Look at your current customer base.</a:t>
            </a:r>
          </a:p>
          <a:p>
            <a:r>
              <a:rPr lang="en-IN" dirty="0">
                <a:latin typeface="Trebuchet MS" panose="020B0603020202020204" pitchFamily="34" charset="0"/>
              </a:rPr>
              <a:t>Check out your competition.</a:t>
            </a:r>
          </a:p>
          <a:p>
            <a:r>
              <a:rPr lang="en-IN" dirty="0">
                <a:latin typeface="Trebuchet MS" panose="020B0603020202020204" pitchFamily="34" charset="0"/>
              </a:rPr>
              <a:t>Analyse your product/service.</a:t>
            </a:r>
          </a:p>
          <a:p>
            <a:r>
              <a:rPr lang="en-IN" dirty="0">
                <a:latin typeface="Trebuchet MS" panose="020B0603020202020204" pitchFamily="34" charset="0"/>
              </a:rPr>
              <a:t>Tap existing resources like Google Trends, Quantcast or Ahrefs  and conduct your own primary research on survey websites, focus groups etc. </a:t>
            </a:r>
          </a:p>
          <a:p>
            <a:r>
              <a:rPr lang="en-IN" dirty="0">
                <a:latin typeface="Trebuchet MS" panose="020B0603020202020204" pitchFamily="34" charset="0"/>
              </a:rPr>
              <a:t>Choose specific demographics to target.</a:t>
            </a:r>
          </a:p>
          <a:p>
            <a:r>
              <a:rPr lang="en-IN" dirty="0">
                <a:latin typeface="Trebuchet MS" panose="020B0603020202020204" pitchFamily="34" charset="0"/>
              </a:rPr>
              <a:t>Consider the psychographics of your target.</a:t>
            </a:r>
          </a:p>
          <a:p>
            <a:pPr marL="0" indent="0">
              <a:buNone/>
            </a:pPr>
            <a:endParaRPr lang="en-IN" dirty="0"/>
          </a:p>
        </p:txBody>
      </p:sp>
      <p:pic>
        <p:nvPicPr>
          <p:cNvPr id="5" name="Picture 4">
            <a:extLst>
              <a:ext uri="{FF2B5EF4-FFF2-40B4-BE49-F238E27FC236}">
                <a16:creationId xmlns:a16="http://schemas.microsoft.com/office/drawing/2014/main" xmlns="" id="{2B077EDE-8602-405B-BA44-85F432D64D35}"/>
              </a:ext>
            </a:extLst>
          </p:cNvPr>
          <p:cNvPicPr>
            <a:picLocks noChangeAspect="1"/>
          </p:cNvPicPr>
          <p:nvPr/>
        </p:nvPicPr>
        <p:blipFill>
          <a:blip r:embed="rId3"/>
          <a:stretch>
            <a:fillRect/>
          </a:stretch>
        </p:blipFill>
        <p:spPr>
          <a:xfrm>
            <a:off x="8575233" y="978874"/>
            <a:ext cx="2746483" cy="1139979"/>
          </a:xfrm>
          <a:prstGeom prst="rect">
            <a:avLst/>
          </a:prstGeom>
        </p:spPr>
      </p:pic>
    </p:spTree>
    <p:extLst>
      <p:ext uri="{BB962C8B-B14F-4D97-AF65-F5344CB8AC3E}">
        <p14:creationId xmlns:p14="http://schemas.microsoft.com/office/powerpoint/2010/main" val="4331799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654</TotalTime>
  <Words>1451</Words>
  <Application>Microsoft Macintosh PowerPoint</Application>
  <PresentationFormat>Widescreen</PresentationFormat>
  <Paragraphs>103</Paragraphs>
  <Slides>26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Garamond</vt:lpstr>
      <vt:lpstr>Times New Roman</vt:lpstr>
      <vt:lpstr>Trebuchet MS</vt:lpstr>
      <vt:lpstr>Arial</vt:lpstr>
      <vt:lpstr>Organic</vt:lpstr>
      <vt:lpstr>Marketing</vt:lpstr>
      <vt:lpstr>What is Marketing?     </vt:lpstr>
      <vt:lpstr>Creativity: An aspect of Marketing</vt:lpstr>
      <vt:lpstr>Why is Marketing significant? </vt:lpstr>
      <vt:lpstr>PowerPoint Presentation</vt:lpstr>
      <vt:lpstr>Terminologies and Jargons</vt:lpstr>
      <vt:lpstr>Demographics </vt:lpstr>
      <vt:lpstr>PowerPoint Presentation</vt:lpstr>
      <vt:lpstr>  Defining your Target Market </vt:lpstr>
      <vt:lpstr>Penetration Pricing</vt:lpstr>
      <vt:lpstr>Price Skimming</vt:lpstr>
      <vt:lpstr>Distribution Channel</vt:lpstr>
      <vt:lpstr>PowerPoint Presentation</vt:lpstr>
      <vt:lpstr>Franchise </vt:lpstr>
      <vt:lpstr>PowerPoint Presentation</vt:lpstr>
      <vt:lpstr>Business to Business(B2B) </vt:lpstr>
      <vt:lpstr>Business to Consumer(B2C)</vt:lpstr>
      <vt:lpstr>PowerPoint Presentation</vt:lpstr>
      <vt:lpstr>Marketing Plan 101</vt:lpstr>
      <vt:lpstr>Disruptors in the Marketing World</vt:lpstr>
      <vt:lpstr>Coca-Cola</vt:lpstr>
      <vt:lpstr>Amul</vt:lpstr>
      <vt:lpstr>Spotify </vt:lpstr>
      <vt:lpstr>Absolut</vt:lpstr>
      <vt:lpstr>PowerPoint Presentation</vt:lpstr>
      <vt:lpstr>Visit the following link for further reading:</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dc:title>
  <dc:creator>Sidhant Joshi</dc:creator>
  <cp:lastModifiedBy>Microsoft Office User</cp:lastModifiedBy>
  <cp:revision>46</cp:revision>
  <dcterms:created xsi:type="dcterms:W3CDTF">2017-09-10T06:50:09Z</dcterms:created>
  <dcterms:modified xsi:type="dcterms:W3CDTF">2018-03-28T17:12:26Z</dcterms:modified>
</cp:coreProperties>
</file>